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5"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E52B90-156D-476F-B6F5-9BC4E65CD6BB}">
  <a:tblStyle styleId="{51E52B90-156D-476F-B6F5-9BC4E65CD6B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89"/>
    <p:restoredTop sz="94595"/>
  </p:normalViewPr>
  <p:slideViewPr>
    <p:cSldViewPr snapToGrid="0" snapToObjects="1">
      <p:cViewPr varScale="1">
        <p:scale>
          <a:sx n="57" d="100"/>
          <a:sy n="57" d="100"/>
        </p:scale>
        <p:origin x="184" y="9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39" cy="46481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7" y="0"/>
            <a:ext cx="3037839" cy="464819"/>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39" y="4415789"/>
            <a:ext cx="5608319" cy="4183379"/>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39" cy="46481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7" y="8829967"/>
            <a:ext cx="3037839" cy="464819"/>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00" name="Google Shape;100;p1:notes"/>
          <p:cNvSpPr txBox="1">
            <a:spLocks noGrp="1"/>
          </p:cNvSpPr>
          <p:nvPr>
            <p:ph type="body" idx="1"/>
          </p:nvPr>
        </p:nvSpPr>
        <p:spPr>
          <a:xfrm>
            <a:off x="701039" y="4415789"/>
            <a:ext cx="5608319" cy="4183379"/>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r>
              <a:rPr lang="en-US"/>
              <a:t>Welcome and introductions</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3" name="Google Shape;213;p10:notes"/>
          <p:cNvSpPr txBox="1">
            <a:spLocks noGrp="1"/>
          </p:cNvSpPr>
          <p:nvPr>
            <p:ph type="body" idx="1"/>
          </p:nvPr>
        </p:nvSpPr>
        <p:spPr>
          <a:xfrm>
            <a:off x="716617" y="4489385"/>
            <a:ext cx="5732700" cy="4253099"/>
          </a:xfrm>
          <a:prstGeom prst="rect">
            <a:avLst/>
          </a:prstGeom>
          <a:noFill/>
          <a:ln>
            <a:noFill/>
          </a:ln>
        </p:spPr>
        <p:txBody>
          <a:bodyPr spcFirstLastPara="1" wrap="square" lIns="95075" tIns="47525" rIns="95075" bIns="47525" anchor="t" anchorCtr="0">
            <a:noAutofit/>
          </a:bodyPr>
          <a:lstStyle/>
          <a:p>
            <a:pPr marL="0" marR="0" lvl="0" indent="0" algn="l" rtl="0">
              <a:lnSpc>
                <a:spcPct val="115000"/>
              </a:lnSpc>
              <a:spcBef>
                <a:spcPts val="0"/>
              </a:spcBef>
              <a:spcAft>
                <a:spcPts val="0"/>
              </a:spcAft>
              <a:buClr>
                <a:schemeClr val="dk1"/>
              </a:buClr>
              <a:buSzPts val="900"/>
              <a:buFont typeface="Calibri"/>
              <a:buNone/>
            </a:pPr>
            <a:endParaRPr sz="900" b="0" i="0" u="none" strike="noStrike" cap="none">
              <a:solidFill>
                <a:schemeClr val="dk1"/>
              </a:solidFill>
              <a:latin typeface="Arial"/>
              <a:ea typeface="Arial"/>
              <a:cs typeface="Arial"/>
              <a:sym typeface="Arial"/>
            </a:endParaRPr>
          </a:p>
          <a:p>
            <a:pPr marL="0" marR="0" lvl="0" indent="0" algn="l" rtl="0">
              <a:spcBef>
                <a:spcPts val="120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30" name="Google Shape;230;p11: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200" b="0" i="0" u="none" strike="noStrike" cap="none">
                <a:solidFill>
                  <a:schemeClr val="dk1"/>
                </a:solidFill>
                <a:latin typeface="Calibri"/>
                <a:ea typeface="Calibri"/>
                <a:cs typeface="Calibri"/>
                <a:sym typeface="Calibri"/>
              </a:rPr>
              <a:t>The survey of Academic Partnership is a Survey given to DPS families to measure their feelings of empowerment and involvement.  The survey score is based on a score of 1 - 4 </a:t>
            </a:r>
            <a:endParaRPr/>
          </a:p>
          <a:p>
            <a:pPr marL="0" marR="0" lvl="0" indent="0" algn="l" rtl="0">
              <a:lnSpc>
                <a:spcPct val="115000"/>
              </a:lnSpc>
              <a:spcBef>
                <a:spcPts val="40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SzPts val="300"/>
              <a:buFont typeface="Arial"/>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45" name="Google Shape;245;p12: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These are the legal requirements listed in the Consent Decree. Information and communication needs to be in families’ native languages and feedback needs to be collected and responded to. </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58" name="Google Shape;258;p13: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These are the legal requirements for DACs. Schools need to share information about these opportunities with parents and help support at least one parent to attend each month.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71" name="Google Shape;271;p14: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Compliance is the legally mandated minimum for all ELA Program schools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87" name="Google Shape;287;p15: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There are additional resources to support you, including templates and sample presentations, available in the ELA PAC Schoology group (more information later in resources)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6: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99" name="Google Shape;299;p16: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Depending on your school’s needs, DAC reps don’t HAVE to be elected or the same person every time. Meetings are open to any and all ELA families.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11" name="Shape 311"/>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208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23" name="Google Shape;323;p18:notes"/>
          <p:cNvSpPr txBox="1">
            <a:spLocks noGrp="1"/>
          </p:cNvSpPr>
          <p:nvPr>
            <p:ph type="body" idx="1"/>
          </p:nvPr>
        </p:nvSpPr>
        <p:spPr>
          <a:xfrm>
            <a:off x="701039" y="4415789"/>
            <a:ext cx="5608319" cy="4183379"/>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9: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35" name="Google Shape;335;p19: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10" name="Google Shape;110;p2: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47" name="Google Shape;347;p20: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1: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60" name="Google Shape;360;p21: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lvl="0" indent="0" rtl="0">
              <a:lnSpc>
                <a:spcPct val="115000"/>
              </a:lnSpc>
              <a:spcBef>
                <a:spcPts val="0"/>
              </a:spcBef>
              <a:spcAft>
                <a:spcPts val="0"/>
              </a:spcAft>
              <a:buClr>
                <a:schemeClr val="dk1"/>
              </a:buClr>
              <a:buSzPts val="1100"/>
              <a:buFont typeface="Arial"/>
              <a:buNone/>
            </a:pPr>
            <a:r>
              <a:rPr lang="en-US" sz="1100" b="1">
                <a:solidFill>
                  <a:srgbClr val="1F497D"/>
                </a:solidFill>
              </a:rPr>
              <a:t>Parent Engagement</a:t>
            </a:r>
            <a:endParaRPr sz="1100" b="1">
              <a:solidFill>
                <a:srgbClr val="1F497D"/>
              </a:solidFill>
            </a:endParaRPr>
          </a:p>
          <a:p>
            <a:pPr marL="0" lvl="0" indent="0" rtl="0">
              <a:lnSpc>
                <a:spcPct val="115000"/>
              </a:lnSpc>
              <a:spcBef>
                <a:spcPts val="0"/>
              </a:spcBef>
              <a:spcAft>
                <a:spcPts val="0"/>
              </a:spcAft>
              <a:buClr>
                <a:schemeClr val="dk1"/>
              </a:buClr>
              <a:buSzPts val="1100"/>
              <a:buFont typeface="Arial"/>
              <a:buNone/>
            </a:pPr>
            <a:r>
              <a:rPr lang="en-US" sz="1100">
                <a:solidFill>
                  <a:srgbClr val="1F497D"/>
                </a:solidFill>
              </a:rPr>
              <a:t>·</a:t>
            </a:r>
            <a:r>
              <a:rPr lang="en-US" sz="700">
                <a:solidFill>
                  <a:srgbClr val="1F497D"/>
                </a:solidFill>
              </a:rPr>
              <a:t>         </a:t>
            </a:r>
            <a:r>
              <a:rPr lang="en-US" sz="1100">
                <a:solidFill>
                  <a:srgbClr val="1F497D"/>
                </a:solidFill>
              </a:rPr>
              <a:t>A key component to federal compliance / Title I is that the community and parents in every Title school MUST be engaged in the decision on funding, prioritization of initiatives, and in constructions of the school wide plan (UIP)</a:t>
            </a:r>
            <a:endParaRPr sz="1100">
              <a:solidFill>
                <a:srgbClr val="1F497D"/>
              </a:solidFill>
            </a:endParaRPr>
          </a:p>
          <a:p>
            <a:pPr marL="0" marR="0" lvl="0" indent="0" algn="l" rtl="0">
              <a:spcBef>
                <a:spcPts val="0"/>
              </a:spcBef>
              <a:spcAft>
                <a:spcPts val="0"/>
              </a:spcAft>
              <a:buClr>
                <a:schemeClr val="dk1"/>
              </a:buClr>
              <a:buSzPts val="300"/>
              <a:buFont typeface="Calibri"/>
              <a:buNone/>
            </a:pPr>
            <a:endParaRPr/>
          </a:p>
          <a:p>
            <a:pPr marL="0" lvl="0" indent="0" rtl="0">
              <a:lnSpc>
                <a:spcPct val="115000"/>
              </a:lnSpc>
              <a:spcBef>
                <a:spcPts val="0"/>
              </a:spcBef>
              <a:spcAft>
                <a:spcPts val="0"/>
              </a:spcAft>
              <a:buClr>
                <a:schemeClr val="dk1"/>
              </a:buClr>
              <a:buSzPts val="1100"/>
              <a:buFont typeface="Arial"/>
              <a:buNone/>
            </a:pPr>
            <a:r>
              <a:rPr lang="en-US" sz="1100">
                <a:solidFill>
                  <a:srgbClr val="1F497D"/>
                </a:solidFill>
              </a:rPr>
              <a:t>This year CDE is planning on conducting comprehensive monitoring for many of our DPS schools.  In particular they will be focusing on Title I and CS/TS/A-TS schools. </a:t>
            </a:r>
            <a:endParaRPr sz="1100">
              <a:solidFill>
                <a:srgbClr val="1F497D"/>
              </a:solidFill>
            </a:endParaRPr>
          </a:p>
          <a:p>
            <a:pPr marL="0" lvl="0" indent="0" rtl="0">
              <a:lnSpc>
                <a:spcPct val="115000"/>
              </a:lnSpc>
              <a:spcBef>
                <a:spcPts val="0"/>
              </a:spcBef>
              <a:spcAft>
                <a:spcPts val="0"/>
              </a:spcAft>
              <a:buClr>
                <a:schemeClr val="dk1"/>
              </a:buClr>
              <a:buSzPts val="1100"/>
              <a:buFont typeface="Arial"/>
              <a:buNone/>
            </a:pPr>
            <a:r>
              <a:rPr lang="en-US" sz="1100" b="1">
                <a:solidFill>
                  <a:srgbClr val="FF0000"/>
                </a:solidFill>
              </a:rPr>
              <a:t>Loss of funding can occur if non-compliance. </a:t>
            </a:r>
            <a:endParaRPr sz="1100" b="1">
              <a:solidFill>
                <a:srgbClr val="FF0000"/>
              </a:solidFill>
            </a:endParaRPr>
          </a:p>
          <a:p>
            <a:pPr marL="0" marR="0" lvl="0" indent="0" algn="l" rtl="0">
              <a:spcBef>
                <a:spcPts val="0"/>
              </a:spcBef>
              <a:spcAft>
                <a:spcPts val="0"/>
              </a:spcAft>
              <a:buClr>
                <a:schemeClr val="dk1"/>
              </a:buClr>
              <a:buSzPts val="3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2: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76" name="Google Shape;376;p22: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lvl="0" indent="0" rtl="0">
              <a:lnSpc>
                <a:spcPct val="115000"/>
              </a:lnSpc>
              <a:spcBef>
                <a:spcPts val="0"/>
              </a:spcBef>
              <a:spcAft>
                <a:spcPts val="0"/>
              </a:spcAft>
              <a:buClr>
                <a:schemeClr val="dk1"/>
              </a:buClr>
              <a:buSzPts val="1100"/>
              <a:buFont typeface="Arial"/>
              <a:buNone/>
            </a:pPr>
            <a:r>
              <a:rPr lang="en-US" sz="1100">
                <a:solidFill>
                  <a:srgbClr val="1F497D"/>
                </a:solidFill>
              </a:rPr>
              <a:t>This year CDE is planning on conducting comprehensive monitoring for many of our DPS schools.  In particular they will be focusing on Title I and CS/TS/A-TS schools. </a:t>
            </a:r>
            <a:endParaRPr sz="1100">
              <a:solidFill>
                <a:srgbClr val="1F497D"/>
              </a:solidFill>
            </a:endParaRPr>
          </a:p>
          <a:p>
            <a:pPr marL="0" lvl="0" indent="0" rtl="0">
              <a:lnSpc>
                <a:spcPct val="115000"/>
              </a:lnSpc>
              <a:spcBef>
                <a:spcPts val="0"/>
              </a:spcBef>
              <a:spcAft>
                <a:spcPts val="0"/>
              </a:spcAft>
              <a:buClr>
                <a:schemeClr val="dk1"/>
              </a:buClr>
              <a:buSzPts val="1100"/>
              <a:buFont typeface="Arial"/>
              <a:buNone/>
            </a:pPr>
            <a:r>
              <a:rPr lang="en-US" sz="1100" b="1">
                <a:solidFill>
                  <a:srgbClr val="FF0000"/>
                </a:solidFill>
              </a:rPr>
              <a:t>Loss of funding can occur if non-compliance.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3: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88" name="Google Shape;388;p23: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263"/>
              <a:buFont typeface="Calibri"/>
              <a:buNone/>
            </a:pPr>
            <a:r>
              <a:rPr lang="en-US" sz="1050" b="0" i="0" u="none" strike="noStrike" cap="none">
                <a:solidFill>
                  <a:schemeClr val="dk1"/>
                </a:solidFill>
                <a:latin typeface="Calibri"/>
                <a:ea typeface="Calibri"/>
                <a:cs typeface="Calibri"/>
                <a:sym typeface="Calibri"/>
              </a:rPr>
              <a:t>One innovative example of being committed to all the mentioned governance structures is Valverde’s Parent Teacher Leadership Team.   </a:t>
            </a:r>
            <a:endParaRPr sz="10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63"/>
              <a:buFont typeface="Calibri"/>
              <a:buNone/>
            </a:pPr>
            <a:r>
              <a:rPr lang="en-US" sz="1050" b="0" i="0" u="none" strike="noStrike" cap="none">
                <a:solidFill>
                  <a:schemeClr val="dk1"/>
                </a:solidFill>
                <a:latin typeface="Calibri"/>
                <a:ea typeface="Calibri"/>
                <a:cs typeface="Calibri"/>
                <a:sym typeface="Calibri"/>
              </a:rPr>
              <a:t>The PTLT is comprised of Teachers, parent leaders, administration and parent liaison. The purpose is to increase meaningful parent engagement and establish a culture of shared responsibility for increasing student achievement.</a:t>
            </a:r>
            <a:endParaRPr/>
          </a:p>
          <a:p>
            <a:pPr marL="171450" marR="0" lvl="0" indent="-171450" algn="l" rtl="0">
              <a:spcBef>
                <a:spcPts val="0"/>
              </a:spcBef>
              <a:spcAft>
                <a:spcPts val="0"/>
              </a:spcAft>
              <a:buClr>
                <a:schemeClr val="dk1"/>
              </a:buClr>
              <a:buSzPts val="263"/>
              <a:buFont typeface="Arial"/>
              <a:buChar char="•"/>
            </a:pPr>
            <a:r>
              <a:rPr lang="en-US" sz="1050" b="0" i="0" u="none" strike="noStrike" cap="none">
                <a:solidFill>
                  <a:schemeClr val="dk1"/>
                </a:solidFill>
                <a:latin typeface="Calibri"/>
                <a:ea typeface="Calibri"/>
                <a:cs typeface="Calibri"/>
                <a:sym typeface="Calibri"/>
              </a:rPr>
              <a:t>Understand how students are performing </a:t>
            </a:r>
            <a:endParaRPr/>
          </a:p>
          <a:p>
            <a:pPr marL="171450" marR="0" lvl="0" indent="-171450" algn="l" rtl="0">
              <a:spcBef>
                <a:spcPts val="0"/>
              </a:spcBef>
              <a:spcAft>
                <a:spcPts val="0"/>
              </a:spcAft>
              <a:buClr>
                <a:schemeClr val="dk1"/>
              </a:buClr>
              <a:buSzPts val="263"/>
              <a:buFont typeface="Arial"/>
              <a:buChar char="•"/>
            </a:pPr>
            <a:r>
              <a:rPr lang="en-US" sz="1050" b="0" i="0" u="none" strike="noStrike" cap="none">
                <a:solidFill>
                  <a:schemeClr val="dk1"/>
                </a:solidFill>
                <a:latin typeface="Calibri"/>
                <a:ea typeface="Calibri"/>
                <a:cs typeface="Calibri"/>
                <a:sym typeface="Calibri"/>
              </a:rPr>
              <a:t>Establish a sustainable PE structure</a:t>
            </a:r>
            <a:endParaRPr/>
          </a:p>
          <a:p>
            <a:pPr marL="171450" marR="0" lvl="0" indent="-171450" algn="l" rtl="0">
              <a:spcBef>
                <a:spcPts val="0"/>
              </a:spcBef>
              <a:spcAft>
                <a:spcPts val="0"/>
              </a:spcAft>
              <a:buClr>
                <a:schemeClr val="dk1"/>
              </a:buClr>
              <a:buSzPts val="263"/>
              <a:buFont typeface="Arial"/>
              <a:buChar char="•"/>
            </a:pPr>
            <a:r>
              <a:rPr lang="en-US" sz="1050" b="0" i="0" u="none" strike="noStrike" cap="none">
                <a:solidFill>
                  <a:schemeClr val="dk1"/>
                </a:solidFill>
                <a:latin typeface="Calibri"/>
                <a:ea typeface="Calibri"/>
                <a:cs typeface="Calibri"/>
                <a:sym typeface="Calibri"/>
              </a:rPr>
              <a:t>Develop PE plan aligned to academic goals on the Unified Improvement Plan</a:t>
            </a:r>
            <a:endParaRPr/>
          </a:p>
          <a:p>
            <a:pPr marL="171450" marR="0" lvl="0" indent="-171450" algn="l" rtl="0">
              <a:spcBef>
                <a:spcPts val="0"/>
              </a:spcBef>
              <a:spcAft>
                <a:spcPts val="0"/>
              </a:spcAft>
              <a:buClr>
                <a:schemeClr val="dk1"/>
              </a:buClr>
              <a:buSzPts val="263"/>
              <a:buFont typeface="Arial"/>
              <a:buChar char="•"/>
            </a:pPr>
            <a:r>
              <a:rPr lang="en-US" sz="1050" b="0" i="0" u="none" strike="noStrike" cap="none">
                <a:solidFill>
                  <a:schemeClr val="dk1"/>
                </a:solidFill>
                <a:latin typeface="Calibri"/>
                <a:ea typeface="Calibri"/>
                <a:cs typeface="Calibri"/>
                <a:sym typeface="Calibri"/>
              </a:rPr>
              <a:t>Meetings are open to all parents</a:t>
            </a:r>
            <a:endParaRPr sz="10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63"/>
              <a:buFont typeface="Calibri"/>
              <a:buNone/>
            </a:pPr>
            <a:endParaRPr sz="105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4: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04" name="Google Shape;404;p24:notes"/>
          <p:cNvSpPr txBox="1">
            <a:spLocks noGrp="1"/>
          </p:cNvSpPr>
          <p:nvPr>
            <p:ph type="body" idx="1"/>
          </p:nvPr>
        </p:nvSpPr>
        <p:spPr>
          <a:xfrm>
            <a:off x="701039" y="4415789"/>
            <a:ext cx="5608319" cy="4183379"/>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r>
              <a:rPr lang="en-US"/>
              <a:t>Looking at the Checklist - Make sure that your bylaws are up to date-  Do not assume that they are there have been changes and as a team make sure everything is current so that you are not caught of guard when you have to refer to the by laws.  </a:t>
            </a:r>
            <a:endParaRPr/>
          </a:p>
          <a:p>
            <a:pPr marL="0" marR="0" lvl="0" indent="0" algn="l" rtl="0">
              <a:spcBef>
                <a:spcPts val="0"/>
              </a:spcBef>
              <a:spcAft>
                <a:spcPts val="0"/>
              </a:spcAft>
              <a:buClr>
                <a:schemeClr val="dk1"/>
              </a:buClr>
              <a:buSzPts val="300"/>
              <a:buFont typeface="Calibri"/>
              <a:buNone/>
            </a:pPr>
            <a:endParaRPr/>
          </a:p>
          <a:p>
            <a:pPr marL="0" marR="0" lvl="0" indent="0" algn="l" rtl="0">
              <a:spcBef>
                <a:spcPts val="0"/>
              </a:spcBef>
              <a:spcAft>
                <a:spcPts val="0"/>
              </a:spcAft>
              <a:buClr>
                <a:schemeClr val="dk1"/>
              </a:buClr>
              <a:buSzPts val="300"/>
              <a:buFont typeface="Calibri"/>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5: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16" name="Google Shape;416;p25:notes"/>
          <p:cNvSpPr txBox="1">
            <a:spLocks noGrp="1"/>
          </p:cNvSpPr>
          <p:nvPr>
            <p:ph type="body" idx="1"/>
          </p:nvPr>
        </p:nvSpPr>
        <p:spPr>
          <a:xfrm>
            <a:off x="701039" y="4415789"/>
            <a:ext cx="5608319" cy="4183379"/>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6: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30" name="Google Shape;430;p26: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7: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44" name="Google Shape;444;p27:notes"/>
          <p:cNvSpPr txBox="1">
            <a:spLocks noGrp="1"/>
          </p:cNvSpPr>
          <p:nvPr>
            <p:ph type="body" idx="1"/>
          </p:nvPr>
        </p:nvSpPr>
        <p:spPr>
          <a:xfrm>
            <a:off x="701039" y="4415789"/>
            <a:ext cx="5608319" cy="4183379"/>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45" name="Google Shape;445;p27:notes"/>
          <p:cNvSpPr txBox="1">
            <a:spLocks noGrp="1"/>
          </p:cNvSpPr>
          <p:nvPr>
            <p:ph type="sldNum" idx="12"/>
          </p:nvPr>
        </p:nvSpPr>
        <p:spPr>
          <a:xfrm>
            <a:off x="3970937" y="8829967"/>
            <a:ext cx="3037839" cy="464819"/>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56" name="Google Shape;456;p28: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57" name="Google Shape;457;p28:notes"/>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9: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69" name="Google Shape;469;p29:notes"/>
          <p:cNvSpPr txBox="1">
            <a:spLocks noGrp="1"/>
          </p:cNvSpPr>
          <p:nvPr>
            <p:ph type="body" idx="1"/>
          </p:nvPr>
        </p:nvSpPr>
        <p:spPr>
          <a:xfrm>
            <a:off x="701039" y="4415789"/>
            <a:ext cx="5608319" cy="4183379"/>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22" name="Google Shape;122;p3: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r>
              <a:rPr lang="en-US" sz="1400"/>
              <a:t>This training is mainly and overview to clarify what are the minimum requirements for compliance and to try to align all to showcase how all the governance structure could be aligned.  There are individual and in depth presentations for each one of the sections so please reach out to the experts for more information on those sections. </a:t>
            </a:r>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35" name="Google Shape;135;p4:notes"/>
          <p:cNvSpPr txBox="1">
            <a:spLocks noGrp="1"/>
          </p:cNvSpPr>
          <p:nvPr>
            <p:ph type="body" idx="1"/>
          </p:nvPr>
        </p:nvSpPr>
        <p:spPr>
          <a:xfrm>
            <a:off x="701039" y="4415789"/>
            <a:ext cx="5608319" cy="4183379"/>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47" name="Google Shape;147;p5: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61" name="Google Shape;161;p6:notes"/>
          <p:cNvSpPr txBox="1">
            <a:spLocks noGrp="1"/>
          </p:cNvSpPr>
          <p:nvPr>
            <p:ph type="body" idx="1"/>
          </p:nvPr>
        </p:nvSpPr>
        <p:spPr>
          <a:xfrm>
            <a:off x="701039" y="4415789"/>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74" name="Google Shape;174;p7:notes"/>
          <p:cNvSpPr txBox="1">
            <a:spLocks noGrp="1"/>
          </p:cNvSpPr>
          <p:nvPr>
            <p:ph type="body" idx="1"/>
          </p:nvPr>
        </p:nvSpPr>
        <p:spPr>
          <a:xfrm>
            <a:off x="716617" y="4489385"/>
            <a:ext cx="5732700" cy="4253099"/>
          </a:xfrm>
          <a:prstGeom prst="rect">
            <a:avLst/>
          </a:prstGeom>
          <a:noFill/>
          <a:ln>
            <a:noFill/>
          </a:ln>
        </p:spPr>
        <p:txBody>
          <a:bodyPr spcFirstLastPara="1" wrap="square" lIns="95075" tIns="47525" rIns="95075" bIns="475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 concept of integrating all governance structures is not a official requirement, but  a suggested best practice.  Also some committees might have different name at a school but they still should serve the same function.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7" name="Google Shape;187;p8:notes"/>
          <p:cNvSpPr txBox="1">
            <a:spLocks noGrp="1"/>
          </p:cNvSpPr>
          <p:nvPr>
            <p:ph type="body" idx="1"/>
          </p:nvPr>
        </p:nvSpPr>
        <p:spPr>
          <a:xfrm>
            <a:off x="716617" y="4489385"/>
            <a:ext cx="5732700" cy="4253099"/>
          </a:xfrm>
          <a:prstGeom prst="rect">
            <a:avLst/>
          </a:prstGeom>
          <a:noFill/>
          <a:ln>
            <a:noFill/>
          </a:ln>
        </p:spPr>
        <p:txBody>
          <a:bodyPr spcFirstLastPara="1" wrap="square" lIns="95075" tIns="47525" rIns="95075" bIns="47525" anchor="t" anchorCtr="0">
            <a:noAutofit/>
          </a:bodyPr>
          <a:lstStyle/>
          <a:p>
            <a:pPr marL="0" marR="0" lvl="0" indent="0" algn="l" rtl="0">
              <a:spcBef>
                <a:spcPts val="0"/>
              </a:spcBef>
              <a:spcAft>
                <a:spcPts val="0"/>
              </a:spcAft>
              <a:buClr>
                <a:schemeClr val="dk1"/>
              </a:buClr>
              <a:buSzPts val="300"/>
              <a:buFont typeface="Calibri"/>
              <a:buNone/>
            </a:pPr>
            <a:r>
              <a:rPr lang="en-US" sz="1400"/>
              <a:t>In reference to the STAFFING responsibility make sure it is clear that in In accordance with the DCTA Agreement, the CSC will Charge the Personnel Committee with the task of conducting a Reduction in Building Staff upon receipt of information that reduced the number of teaching assignments at a school, or when the CSC decides fewer teaching assignments are needed in a department, grade level, or ELA/specialty area.</a:t>
            </a:r>
            <a:br>
              <a:rPr lang="en-US" sz="1400"/>
            </a:br>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00" name="Google Shape;200;p9:notes"/>
          <p:cNvSpPr txBox="1">
            <a:spLocks noGrp="1"/>
          </p:cNvSpPr>
          <p:nvPr>
            <p:ph type="body" idx="1"/>
          </p:nvPr>
        </p:nvSpPr>
        <p:spPr>
          <a:xfrm>
            <a:off x="716617" y="4489385"/>
            <a:ext cx="5732700" cy="4253099"/>
          </a:xfrm>
          <a:prstGeom prst="rect">
            <a:avLst/>
          </a:prstGeom>
          <a:noFill/>
          <a:ln>
            <a:noFill/>
          </a:ln>
        </p:spPr>
        <p:txBody>
          <a:bodyPr spcFirstLastPara="1" wrap="square" lIns="95075" tIns="47525" rIns="95075" bIns="475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762000" y="3200400"/>
            <a:ext cx="7543800" cy="1524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262626"/>
              </a:buClr>
              <a:buSzPts val="8000"/>
              <a:buFont typeface="Calibri"/>
              <a:buNone/>
              <a:defRPr sz="8000" b="0" i="0" u="none" strike="noStrike" cap="none">
                <a:solidFill>
                  <a:srgbClr val="262626"/>
                </a:solidFill>
                <a:latin typeface="Calibri"/>
                <a:ea typeface="Calibri"/>
                <a:cs typeface="Calibri"/>
                <a:sym typeface="Calibri"/>
              </a:defRPr>
            </a:lvl1pPr>
            <a:lvl2pPr marR="0" lvl="1" algn="l" rtl="0">
              <a:spcBef>
                <a:spcPts val="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2pPr>
            <a:lvl3pPr marR="0" lvl="2" algn="l" rtl="0">
              <a:spcBef>
                <a:spcPts val="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3pPr>
            <a:lvl4pPr marR="0" lvl="3" algn="l" rtl="0">
              <a:spcBef>
                <a:spcPts val="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4pPr>
            <a:lvl5pPr marR="0" lvl="4" algn="l" rtl="0">
              <a:spcBef>
                <a:spcPts val="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5" name="Google Shape;15;p2"/>
          <p:cNvSpPr txBox="1">
            <a:spLocks noGrp="1"/>
          </p:cNvSpPr>
          <p:nvPr>
            <p:ph type="subTitle" idx="1"/>
          </p:nvPr>
        </p:nvSpPr>
        <p:spPr>
          <a:xfrm>
            <a:off x="762000" y="4724400"/>
            <a:ext cx="6858000" cy="990599"/>
          </a:xfrm>
          <a:prstGeom prst="rect">
            <a:avLst/>
          </a:prstGeom>
          <a:noFill/>
          <a:ln>
            <a:noFill/>
          </a:ln>
        </p:spPr>
        <p:txBody>
          <a:bodyPr spcFirstLastPara="1" wrap="square" lIns="91425" tIns="91425" rIns="91425" bIns="91425" anchor="t" anchorCtr="0"/>
          <a:lstStyle>
            <a:lvl1pPr marR="0" lvl="0" algn="l" rtl="0">
              <a:lnSpc>
                <a:spcPct val="100000"/>
              </a:lnSpc>
              <a:spcBef>
                <a:spcPts val="560"/>
              </a:spcBef>
              <a:spcAft>
                <a:spcPts val="0"/>
              </a:spcAft>
              <a:buClr>
                <a:schemeClr val="accent1"/>
              </a:buClr>
              <a:buSzPts val="2800"/>
              <a:buFont typeface="Arial"/>
              <a:buNone/>
              <a:defRPr sz="2800" b="0" i="0" u="none" strike="noStrike" cap="none">
                <a:solidFill>
                  <a:schemeClr val="dk2"/>
                </a:solidFill>
                <a:latin typeface="Calibri"/>
                <a:ea typeface="Calibri"/>
                <a:cs typeface="Calibri"/>
                <a:sym typeface="Calibri"/>
              </a:defRPr>
            </a:lvl1pPr>
            <a:lvl2pPr marR="0" lvl="1" algn="ctr" rtl="0">
              <a:lnSpc>
                <a:spcPct val="100000"/>
              </a:lnSpc>
              <a:spcBef>
                <a:spcPts val="440"/>
              </a:spcBef>
              <a:spcAft>
                <a:spcPts val="0"/>
              </a:spcAft>
              <a:buClr>
                <a:schemeClr val="accent1"/>
              </a:buClr>
              <a:buSzPts val="2200"/>
              <a:buFont typeface="Arial"/>
              <a:buNone/>
              <a:defRPr sz="2200" b="0" i="0" u="none" strike="noStrike" cap="none">
                <a:solidFill>
                  <a:srgbClr val="888888"/>
                </a:solidFill>
                <a:latin typeface="Calibri"/>
                <a:ea typeface="Calibri"/>
                <a:cs typeface="Calibri"/>
                <a:sym typeface="Calibri"/>
              </a:defRPr>
            </a:lvl2pPr>
            <a:lvl3pPr marR="0" lvl="2" algn="ctr" rtl="0">
              <a:lnSpc>
                <a:spcPct val="100000"/>
              </a:lnSpc>
              <a:spcBef>
                <a:spcPts val="400"/>
              </a:spcBef>
              <a:spcAft>
                <a:spcPts val="0"/>
              </a:spcAft>
              <a:buClr>
                <a:schemeClr val="accent1"/>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100000"/>
              </a:lnSpc>
              <a:spcBef>
                <a:spcPts val="360"/>
              </a:spcBef>
              <a:spcAft>
                <a:spcPts val="0"/>
              </a:spcAft>
              <a:buClr>
                <a:schemeClr val="accent1"/>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100000"/>
              </a:lnSpc>
              <a:spcBef>
                <a:spcPts val="360"/>
              </a:spcBef>
              <a:spcAft>
                <a:spcPts val="0"/>
              </a:spcAft>
              <a:buClr>
                <a:schemeClr val="accent1"/>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100000"/>
              </a:lnSpc>
              <a:spcBef>
                <a:spcPts val="320"/>
              </a:spcBef>
              <a:spcAft>
                <a:spcPts val="0"/>
              </a:spcAft>
              <a:buClr>
                <a:schemeClr val="accent1"/>
              </a:buClr>
              <a:buSzPts val="1600"/>
              <a:buFont typeface="Arial"/>
              <a:buNone/>
              <a:defRPr sz="1600" b="0" i="0" u="none" strike="noStrike" cap="none">
                <a:solidFill>
                  <a:srgbClr val="888888"/>
                </a:solidFill>
                <a:latin typeface="Calibri"/>
                <a:ea typeface="Calibri"/>
                <a:cs typeface="Calibri"/>
                <a:sym typeface="Calibri"/>
              </a:defRPr>
            </a:lvl6pPr>
            <a:lvl7pPr marR="0" lvl="6" algn="ctr" rtl="0">
              <a:lnSpc>
                <a:spcPct val="100000"/>
              </a:lnSpc>
              <a:spcBef>
                <a:spcPts val="320"/>
              </a:spcBef>
              <a:spcAft>
                <a:spcPts val="0"/>
              </a:spcAft>
              <a:buClr>
                <a:schemeClr val="accent1"/>
              </a:buClr>
              <a:buSzPts val="1600"/>
              <a:buFont typeface="Arial"/>
              <a:buNone/>
              <a:defRPr sz="1600" b="0" i="0" u="none" strike="noStrike" cap="none">
                <a:solidFill>
                  <a:srgbClr val="888888"/>
                </a:solidFill>
                <a:latin typeface="Calibri"/>
                <a:ea typeface="Calibri"/>
                <a:cs typeface="Calibri"/>
                <a:sym typeface="Calibri"/>
              </a:defRPr>
            </a:lvl7pPr>
            <a:lvl8pPr marR="0" lvl="7" algn="ctr" rtl="0">
              <a:lnSpc>
                <a:spcPct val="100000"/>
              </a:lnSpc>
              <a:spcBef>
                <a:spcPts val="320"/>
              </a:spcBef>
              <a:spcAft>
                <a:spcPts val="0"/>
              </a:spcAft>
              <a:buClr>
                <a:schemeClr val="accent1"/>
              </a:buClr>
              <a:buSzPts val="1600"/>
              <a:buFont typeface="Arial"/>
              <a:buNone/>
              <a:defRPr sz="1600" b="0" i="0" u="none" strike="noStrike" cap="none">
                <a:solidFill>
                  <a:srgbClr val="888888"/>
                </a:solidFill>
                <a:latin typeface="Calibri"/>
                <a:ea typeface="Calibri"/>
                <a:cs typeface="Calibri"/>
                <a:sym typeface="Calibri"/>
              </a:defRPr>
            </a:lvl8pPr>
            <a:lvl9pPr marR="0" lvl="8" algn="ctr" rtl="0">
              <a:lnSpc>
                <a:spcPct val="100000"/>
              </a:lnSpc>
              <a:spcBef>
                <a:spcPts val="320"/>
              </a:spcBef>
              <a:spcAft>
                <a:spcPts val="0"/>
              </a:spcAft>
              <a:buClr>
                <a:schemeClr val="accent1"/>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6" name="Google Shape;16;p2"/>
          <p:cNvSpPr txBox="1">
            <a:spLocks noGrp="1"/>
          </p:cNvSpPr>
          <p:nvPr>
            <p:ph type="dt" idx="10"/>
          </p:nvPr>
        </p:nvSpPr>
        <p:spPr>
          <a:xfrm>
            <a:off x="6248400" y="6208712"/>
            <a:ext cx="2133599"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762000" y="6208712"/>
            <a:ext cx="4873624"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29840" y="457200"/>
            <a:ext cx="29490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74" name="Google Shape;74;p12"/>
          <p:cNvSpPr txBox="1">
            <a:spLocks noGrp="1"/>
          </p:cNvSpPr>
          <p:nvPr>
            <p:ph type="body" idx="1"/>
          </p:nvPr>
        </p:nvSpPr>
        <p:spPr>
          <a:xfrm>
            <a:off x="3887390" y="987425"/>
            <a:ext cx="46293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body" idx="2"/>
          </p:nvPr>
        </p:nvSpPr>
        <p:spPr>
          <a:xfrm>
            <a:off x="629840" y="2057400"/>
            <a:ext cx="29490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629840" y="457200"/>
            <a:ext cx="29490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81" name="Google Shape;81;p13"/>
          <p:cNvSpPr>
            <a:spLocks noGrp="1"/>
          </p:cNvSpPr>
          <p:nvPr>
            <p:ph type="pic" idx="2"/>
          </p:nvPr>
        </p:nvSpPr>
        <p:spPr>
          <a:xfrm>
            <a:off x="3887390" y="987425"/>
            <a:ext cx="46293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2" name="Google Shape;82;p13"/>
          <p:cNvSpPr txBox="1">
            <a:spLocks noGrp="1"/>
          </p:cNvSpPr>
          <p:nvPr>
            <p:ph type="body" idx="1"/>
          </p:nvPr>
        </p:nvSpPr>
        <p:spPr>
          <a:xfrm>
            <a:off x="629840" y="2057400"/>
            <a:ext cx="29490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628650" y="365125"/>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88" name="Google Shape;88;p14"/>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4"/>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rot="5400000">
            <a:off x="4623600" y="2285275"/>
            <a:ext cx="5811900" cy="1971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94" name="Google Shape;94;p15"/>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762000" y="4572000"/>
            <a:ext cx="6781800" cy="160019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262626"/>
              </a:buClr>
              <a:buSzPts val="5400"/>
              <a:buFont typeface="Calibri"/>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2pPr>
            <a:lvl3pPr marR="0" lvl="2" algn="l" rtl="0">
              <a:spcBef>
                <a:spcPts val="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3pPr>
            <a:lvl4pPr marR="0" lvl="3" algn="l" rtl="0">
              <a:spcBef>
                <a:spcPts val="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4pPr>
            <a:lvl5pPr marR="0" lvl="4" algn="l" rtl="0">
              <a:spcBef>
                <a:spcPts val="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20" name="Google Shape;20;p3"/>
          <p:cNvSpPr txBox="1">
            <a:spLocks noGrp="1"/>
          </p:cNvSpPr>
          <p:nvPr>
            <p:ph type="body" idx="1"/>
          </p:nvPr>
        </p:nvSpPr>
        <p:spPr>
          <a:xfrm>
            <a:off x="762000" y="685800"/>
            <a:ext cx="7543800" cy="3886200"/>
          </a:xfrm>
          <a:prstGeom prst="rect">
            <a:avLst/>
          </a:prstGeom>
          <a:noFill/>
          <a:ln>
            <a:noFill/>
          </a:ln>
        </p:spPr>
        <p:txBody>
          <a:bodyPr spcFirstLastPara="1" wrap="square" lIns="91425" tIns="91425" rIns="91425" bIns="91425" anchor="ctr" anchorCtr="0"/>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libri"/>
                <a:ea typeface="Calibri"/>
                <a:cs typeface="Calibri"/>
                <a:sym typeface="Calibri"/>
              </a:defRPr>
            </a:lvl1pPr>
            <a:lvl2pPr marL="914400" marR="0" lvl="1"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dt" idx="10"/>
          </p:nvPr>
        </p:nvSpPr>
        <p:spPr>
          <a:xfrm>
            <a:off x="6248400" y="6208712"/>
            <a:ext cx="2133599"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762000" y="6208712"/>
            <a:ext cx="4873624"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5"/>
          <p:cNvSpPr txBox="1">
            <a:spLocks noGrp="1"/>
          </p:cNvSpPr>
          <p:nvPr>
            <p:ph type="ctrTitle"/>
          </p:nvPr>
        </p:nvSpPr>
        <p:spPr>
          <a:xfrm>
            <a:off x="1143000" y="1122362"/>
            <a:ext cx="6858000" cy="2387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1" name="Google Shape;31;p5"/>
          <p:cNvSpPr txBox="1">
            <a:spLocks noGrp="1"/>
          </p:cNvSpPr>
          <p:nvPr>
            <p:ph type="subTitle" idx="1"/>
          </p:nvPr>
        </p:nvSpPr>
        <p:spPr>
          <a:xfrm>
            <a:off x="1143000" y="3602037"/>
            <a:ext cx="6858000" cy="1655700"/>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28650" y="365125"/>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7" name="Google Shape;37;p6"/>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623887" y="1709738"/>
            <a:ext cx="78867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43" name="Google Shape;43;p7"/>
          <p:cNvSpPr txBox="1">
            <a:spLocks noGrp="1"/>
          </p:cNvSpPr>
          <p:nvPr>
            <p:ph type="body" idx="1"/>
          </p:nvPr>
        </p:nvSpPr>
        <p:spPr>
          <a:xfrm>
            <a:off x="623887" y="4589462"/>
            <a:ext cx="78867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628650" y="365125"/>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49" name="Google Shape;49;p8"/>
          <p:cNvSpPr txBox="1">
            <a:spLocks noGrp="1"/>
          </p:cNvSpPr>
          <p:nvPr>
            <p:ph type="body" idx="1"/>
          </p:nvPr>
        </p:nvSpPr>
        <p:spPr>
          <a:xfrm>
            <a:off x="628650" y="1825625"/>
            <a:ext cx="38862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body" idx="2"/>
          </p:nvPr>
        </p:nvSpPr>
        <p:spPr>
          <a:xfrm>
            <a:off x="4629150" y="1825625"/>
            <a:ext cx="38862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0" y="365125"/>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56" name="Google Shape;56;p9"/>
          <p:cNvSpPr txBox="1">
            <a:spLocks noGrp="1"/>
          </p:cNvSpPr>
          <p:nvPr>
            <p:ph type="body" idx="1"/>
          </p:nvPr>
        </p:nvSpPr>
        <p:spPr>
          <a:xfrm>
            <a:off x="629840" y="1681163"/>
            <a:ext cx="38685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629840" y="2505075"/>
            <a:ext cx="38685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body" idx="3"/>
          </p:nvPr>
        </p:nvSpPr>
        <p:spPr>
          <a:xfrm>
            <a:off x="4629150" y="1681163"/>
            <a:ext cx="38874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4"/>
          </p:nvPr>
        </p:nvSpPr>
        <p:spPr>
          <a:xfrm>
            <a:off x="4629150" y="2505075"/>
            <a:ext cx="38874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28650" y="365125"/>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65" name="Google Shape;65;p10"/>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1"/>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62000" y="4572000"/>
            <a:ext cx="6781800" cy="160019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262626"/>
              </a:buClr>
              <a:buSzPts val="5400"/>
              <a:buFont typeface="Calibri"/>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2pPr>
            <a:lvl3pPr marR="0" lvl="2" algn="l" rtl="0">
              <a:spcBef>
                <a:spcPts val="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3pPr>
            <a:lvl4pPr marR="0" lvl="3" algn="l" rtl="0">
              <a:spcBef>
                <a:spcPts val="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4pPr>
            <a:lvl5pPr marR="0" lvl="4" algn="l" rtl="0">
              <a:spcBef>
                <a:spcPts val="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762000" y="685800"/>
            <a:ext cx="7543800" cy="3886200"/>
          </a:xfrm>
          <a:prstGeom prst="rect">
            <a:avLst/>
          </a:prstGeom>
          <a:noFill/>
          <a:ln>
            <a:noFill/>
          </a:ln>
        </p:spPr>
        <p:txBody>
          <a:bodyPr spcFirstLastPara="1" wrap="square" lIns="91425" tIns="91425" rIns="91425" bIns="91425" anchor="ctr" anchorCtr="0"/>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libri"/>
                <a:ea typeface="Calibri"/>
                <a:cs typeface="Calibri"/>
                <a:sym typeface="Calibri"/>
              </a:defRPr>
            </a:lvl1pPr>
            <a:lvl2pPr marL="914400" marR="0" lvl="1"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libri"/>
                <a:ea typeface="Calibri"/>
                <a:cs typeface="Calibri"/>
                <a:sym typeface="Calibri"/>
              </a:defRPr>
            </a:lvl9pPr>
          </a:lstStyle>
          <a:p>
            <a:endParaRPr/>
          </a:p>
        </p:txBody>
      </p:sp>
      <p:sp>
        <p:nvSpPr>
          <p:cNvPr id="12" name="Google Shape;12;p1"/>
          <p:cNvSpPr txBox="1"/>
          <p:nvPr/>
        </p:nvSpPr>
        <p:spPr>
          <a:xfrm>
            <a:off x="4610100" y="6450567"/>
            <a:ext cx="87630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
              <a:buFont typeface="Calibri"/>
              <a:buNone/>
            </a:pPr>
            <a:fld id="{00000000-1234-1234-1234-123412341234}" type="slidenum">
              <a:rPr lang="en-US" sz="1600" b="0" i="0" u="none" strike="noStrike" cap="none">
                <a:solidFill>
                  <a:schemeClr val="dk1"/>
                </a:solidFill>
                <a:latin typeface="Calibri"/>
                <a:ea typeface="Calibri"/>
                <a:cs typeface="Calibri"/>
                <a:sym typeface="Calibri"/>
              </a:rPr>
              <a:t>‹#›</a:t>
            </a:fld>
            <a:endParaRPr sz="16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8650" y="365125"/>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5" name="Google Shape;25;p4"/>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thecommons.dpsk12.org/Domain/48" TargetMode="External"/><Relationship Id="rId3" Type="http://schemas.openxmlformats.org/officeDocument/2006/relationships/image" Target="../media/image3.jpg"/><Relationship Id="rId7" Type="http://schemas.openxmlformats.org/officeDocument/2006/relationships/hyperlink" Target="https://www.dpsk12.org/communications/language-service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thecommons.dpsk12.org/Page/626" TargetMode="External"/><Relationship Id="rId11" Type="http://schemas.openxmlformats.org/officeDocument/2006/relationships/hyperlink" Target="http://www.colorincolorado.org/" TargetMode="External"/><Relationship Id="rId5" Type="http://schemas.openxmlformats.org/officeDocument/2006/relationships/hyperlink" Target="http://thecommons.dpsk12.org/Domain/107" TargetMode="External"/><Relationship Id="rId10" Type="http://schemas.openxmlformats.org/officeDocument/2006/relationships/hyperlink" Target="http://www.schoology.dpsk12.org/" TargetMode="External"/><Relationship Id="rId4" Type="http://schemas.openxmlformats.org/officeDocument/2006/relationships/hyperlink" Target="https://drive.google.com/a/dpsk12.net/file/d/0B9IRq9ZuBaGGdnIxbWhOMl8zOVU/view?usp=sharing" TargetMode="External"/><Relationship Id="rId9" Type="http://schemas.openxmlformats.org/officeDocument/2006/relationships/hyperlink" Target="https://docs.google.com/document/d/1hPCJkEdDwHGEpfnnH-Ovr5DKBi1aSg37nIrDCZAWsBo/edit?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thecommons.dpsk12.org/Page/62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www.boarddocs.com/co/dpsk12/Board.nsf/goto?open&amp;id=AB4N685E5D86" TargetMode="External"/><Relationship Id="rId5" Type="http://schemas.openxmlformats.org/officeDocument/2006/relationships/hyperlink" Target="http://thecommons.dpsk12.org/Page/626" TargetMode="Externa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p:nvPr/>
        </p:nvSpPr>
        <p:spPr>
          <a:xfrm>
            <a:off x="0" y="0"/>
            <a:ext cx="3108959" cy="184248"/>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16"/>
          <p:cNvSpPr/>
          <p:nvPr/>
        </p:nvSpPr>
        <p:spPr>
          <a:xfrm>
            <a:off x="3026591" y="-1"/>
            <a:ext cx="3108959" cy="184248"/>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16"/>
          <p:cNvSpPr/>
          <p:nvPr/>
        </p:nvSpPr>
        <p:spPr>
          <a:xfrm>
            <a:off x="6053182" y="-2"/>
            <a:ext cx="3108959" cy="184248"/>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16"/>
          <p:cNvPicPr preferRelativeResize="0"/>
          <p:nvPr/>
        </p:nvPicPr>
        <p:blipFill rotWithShape="1">
          <a:blip r:embed="rId3">
            <a:alphaModFix/>
          </a:blip>
          <a:srcRect/>
          <a:stretch/>
        </p:blipFill>
        <p:spPr>
          <a:xfrm>
            <a:off x="8159996" y="5422312"/>
            <a:ext cx="808016" cy="1212024"/>
          </a:xfrm>
          <a:prstGeom prst="rect">
            <a:avLst/>
          </a:prstGeom>
          <a:noFill/>
          <a:ln>
            <a:noFill/>
          </a:ln>
        </p:spPr>
      </p:pic>
      <p:pic>
        <p:nvPicPr>
          <p:cNvPr id="106" name="Google Shape;106;p16"/>
          <p:cNvPicPr preferRelativeResize="0"/>
          <p:nvPr/>
        </p:nvPicPr>
        <p:blipFill rotWithShape="1">
          <a:blip r:embed="rId4">
            <a:alphaModFix/>
          </a:blip>
          <a:srcRect/>
          <a:stretch/>
        </p:blipFill>
        <p:spPr>
          <a:xfrm>
            <a:off x="251950" y="5422312"/>
            <a:ext cx="1028912" cy="1212024"/>
          </a:xfrm>
          <a:prstGeom prst="rect">
            <a:avLst/>
          </a:prstGeom>
          <a:noFill/>
          <a:ln>
            <a:noFill/>
          </a:ln>
        </p:spPr>
      </p:pic>
      <p:sp>
        <p:nvSpPr>
          <p:cNvPr id="107" name="Google Shape;107;p16"/>
          <p:cNvSpPr txBox="1">
            <a:spLocks noGrp="1"/>
          </p:cNvSpPr>
          <p:nvPr>
            <p:ph type="ctrTitle"/>
          </p:nvPr>
        </p:nvSpPr>
        <p:spPr>
          <a:xfrm>
            <a:off x="694872" y="1984442"/>
            <a:ext cx="7772400" cy="17668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FF"/>
              </a:buClr>
              <a:buSzPts val="750"/>
              <a:buFont typeface="Calibri"/>
              <a:buNone/>
            </a:pPr>
            <a:r>
              <a:rPr lang="en-US" sz="3000" b="1" i="0" u="none" strike="noStrike" cap="none">
                <a:solidFill>
                  <a:srgbClr val="0000FF"/>
                </a:solidFill>
                <a:latin typeface="Calibri"/>
                <a:ea typeface="Calibri"/>
                <a:cs typeface="Calibri"/>
                <a:sym typeface="Calibri"/>
              </a:rPr>
              <a:t>Integrated School Governance</a:t>
            </a:r>
            <a:endParaRPr/>
          </a:p>
          <a:p>
            <a:pPr marL="0" marR="0" lvl="0" indent="0" algn="ctr" rtl="0">
              <a:lnSpc>
                <a:spcPct val="100000"/>
              </a:lnSpc>
              <a:spcBef>
                <a:spcPts val="0"/>
              </a:spcBef>
              <a:spcAft>
                <a:spcPts val="0"/>
              </a:spcAft>
              <a:buClr>
                <a:srgbClr val="262626"/>
              </a:buClr>
              <a:buSzPts val="750"/>
              <a:buFont typeface="Calibri"/>
              <a:buNone/>
            </a:pPr>
            <a:endParaRPr sz="3000" b="1" i="0" u="none" strike="noStrike" cap="none">
              <a:solidFill>
                <a:srgbClr val="0000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50"/>
              <a:buFont typeface="Arial"/>
              <a:buNone/>
            </a:pPr>
            <a:r>
              <a:rPr lang="en-US" sz="1000" b="1" i="0" u="none" strike="noStrike" cap="none">
                <a:solidFill>
                  <a:schemeClr val="dk1"/>
                </a:solidFill>
                <a:latin typeface="Arial"/>
                <a:ea typeface="Arial"/>
                <a:cs typeface="Arial"/>
                <a:sym typeface="Arial"/>
              </a:rPr>
              <a:t> </a:t>
            </a:r>
            <a:r>
              <a:rPr lang="en-US" sz="1800" b="1" i="0" u="none" strike="noStrike" cap="none">
                <a:solidFill>
                  <a:schemeClr val="dk1"/>
                </a:solidFill>
                <a:latin typeface="Calibri"/>
                <a:ea typeface="Calibri"/>
                <a:cs typeface="Calibri"/>
                <a:sym typeface="Calibri"/>
              </a:rPr>
              <a:t>Building a Solid System for Your School’s Commitment to </a:t>
            </a:r>
            <a:endParaRPr/>
          </a:p>
          <a:p>
            <a:pPr marL="0" marR="0" lvl="0" indent="0" algn="ctr" rtl="0">
              <a:lnSpc>
                <a:spcPct val="100000"/>
              </a:lnSpc>
              <a:spcBef>
                <a:spcPts val="0"/>
              </a:spcBef>
              <a:spcAft>
                <a:spcPts val="0"/>
              </a:spcAft>
              <a:buClr>
                <a:schemeClr val="dk1"/>
              </a:buClr>
              <a:buSzPts val="450"/>
              <a:buFont typeface="Calibri"/>
              <a:buNone/>
            </a:pPr>
            <a:r>
              <a:rPr lang="en-US" sz="1800" b="1" i="0" u="none" strike="noStrike" cap="none">
                <a:solidFill>
                  <a:schemeClr val="dk1"/>
                </a:solidFill>
                <a:latin typeface="Calibri"/>
                <a:ea typeface="Calibri"/>
                <a:cs typeface="Calibri"/>
                <a:sym typeface="Calibri"/>
              </a:rPr>
              <a:t>Family Engagement</a:t>
            </a:r>
            <a:br>
              <a:rPr lang="en-US" sz="1800" b="1" i="0" u="none" strike="noStrike" cap="none">
                <a:solidFill>
                  <a:srgbClr val="366092"/>
                </a:solidFill>
                <a:latin typeface="Calibri"/>
                <a:ea typeface="Calibri"/>
                <a:cs typeface="Calibri"/>
                <a:sym typeface="Calibri"/>
              </a:rPr>
            </a:br>
            <a:endParaRPr sz="1800" b="1" i="0" u="none" strike="noStrike" cap="none">
              <a:solidFill>
                <a:srgbClr val="36609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5"/>
          <p:cNvPicPr preferRelativeResize="0"/>
          <p:nvPr/>
        </p:nvPicPr>
        <p:blipFill rotWithShape="1">
          <a:blip r:embed="rId3">
            <a:alphaModFix/>
          </a:blip>
          <a:srcRect/>
          <a:stretch/>
        </p:blipFill>
        <p:spPr>
          <a:xfrm>
            <a:off x="7273325" y="5942194"/>
            <a:ext cx="642000" cy="642000"/>
          </a:xfrm>
          <a:prstGeom prst="rect">
            <a:avLst/>
          </a:prstGeom>
          <a:noFill/>
          <a:ln>
            <a:noFill/>
          </a:ln>
        </p:spPr>
      </p:pic>
      <p:cxnSp>
        <p:nvCxnSpPr>
          <p:cNvPr id="216" name="Google Shape;216;p25"/>
          <p:cNvCxnSpPr/>
          <p:nvPr/>
        </p:nvCxnSpPr>
        <p:spPr>
          <a:xfrm>
            <a:off x="1622401" y="6511882"/>
            <a:ext cx="5528400" cy="0"/>
          </a:xfrm>
          <a:prstGeom prst="straightConnector1">
            <a:avLst/>
          </a:prstGeom>
          <a:noFill/>
          <a:ln w="19050" cap="flat" cmpd="sng">
            <a:solidFill>
              <a:srgbClr val="67ACD6"/>
            </a:solidFill>
            <a:prstDash val="solid"/>
            <a:round/>
            <a:headEnd type="none" w="sm" len="sm"/>
            <a:tailEnd type="none" w="sm" len="sm"/>
          </a:ln>
        </p:spPr>
      </p:cxnSp>
      <p:sp>
        <p:nvSpPr>
          <p:cNvPr id="217" name="Google Shape;217;p25"/>
          <p:cNvSpPr/>
          <p:nvPr/>
        </p:nvSpPr>
        <p:spPr>
          <a:xfrm>
            <a:off x="1143000" y="0"/>
            <a:ext cx="23316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25"/>
          <p:cNvSpPr/>
          <p:nvPr/>
        </p:nvSpPr>
        <p:spPr>
          <a:xfrm>
            <a:off x="3412944" y="0"/>
            <a:ext cx="2331600"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25"/>
          <p:cNvSpPr/>
          <p:nvPr/>
        </p:nvSpPr>
        <p:spPr>
          <a:xfrm>
            <a:off x="5682886" y="-1"/>
            <a:ext cx="23316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20" name="Google Shape;220;p25"/>
          <p:cNvCxnSpPr/>
          <p:nvPr/>
        </p:nvCxnSpPr>
        <p:spPr>
          <a:xfrm>
            <a:off x="1386972" y="878866"/>
            <a:ext cx="6172200" cy="0"/>
          </a:xfrm>
          <a:prstGeom prst="straightConnector1">
            <a:avLst/>
          </a:prstGeom>
          <a:noFill/>
          <a:ln w="38100" cap="flat" cmpd="sng">
            <a:solidFill>
              <a:srgbClr val="67ACD6"/>
            </a:solidFill>
            <a:prstDash val="solid"/>
            <a:round/>
            <a:headEnd type="none" w="sm" len="sm"/>
            <a:tailEnd type="none" w="sm" len="sm"/>
          </a:ln>
        </p:spPr>
      </p:cxnSp>
      <p:sp>
        <p:nvSpPr>
          <p:cNvPr id="221" name="Google Shape;221;p25"/>
          <p:cNvSpPr txBox="1"/>
          <p:nvPr/>
        </p:nvSpPr>
        <p:spPr>
          <a:xfrm>
            <a:off x="1324451" y="258125"/>
            <a:ext cx="73953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SAC/CSC</a:t>
            </a:r>
            <a:endParaRPr/>
          </a:p>
        </p:txBody>
      </p:sp>
      <p:sp>
        <p:nvSpPr>
          <p:cNvPr id="222" name="Google Shape;222;p25"/>
          <p:cNvSpPr txBox="1"/>
          <p:nvPr/>
        </p:nvSpPr>
        <p:spPr>
          <a:xfrm>
            <a:off x="548175" y="1941225"/>
            <a:ext cx="3342900" cy="4679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SAC meets quarterly</a:t>
            </a:r>
            <a:endParaRPr/>
          </a:p>
          <a:p>
            <a:pPr marL="457200" marR="0" lvl="0" indent="-342900" algn="l" rtl="0">
              <a:lnSpc>
                <a:spcPct val="100000"/>
              </a:lnSpc>
              <a:spcBef>
                <a:spcPts val="60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Meetings are public</a:t>
            </a:r>
            <a:endParaRPr/>
          </a:p>
          <a:p>
            <a:pPr marL="457200" marR="0" lvl="0" indent="-342900" algn="l" rtl="0">
              <a:lnSpc>
                <a:spcPct val="100000"/>
              </a:lnSpc>
              <a:spcBef>
                <a:spcPts val="60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Records are kept and made public (Agenda, Sign in Sheet, Minutes)</a:t>
            </a:r>
            <a:endParaRPr/>
          </a:p>
          <a:p>
            <a:pPr marL="457200" marR="0" lvl="0" indent="-342900" algn="l" rtl="0">
              <a:lnSpc>
                <a:spcPct val="100000"/>
              </a:lnSpc>
              <a:spcBef>
                <a:spcPts val="60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Have at least 7 members (1 principal, 3 parents, 1 teacher, 1 community member, I  member of a school recognized organization</a:t>
            </a:r>
            <a:endParaRPr/>
          </a:p>
          <a:p>
            <a:pPr marL="457200" marR="0" lvl="0" indent="-342900" algn="l" rtl="0">
              <a:lnSpc>
                <a:spcPct val="100000"/>
              </a:lnSpc>
              <a:spcBef>
                <a:spcPts val="60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Have SAC elections before May or August for open positions</a:t>
            </a:r>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0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23" name="Google Shape;223;p25"/>
          <p:cNvSpPr/>
          <p:nvPr/>
        </p:nvSpPr>
        <p:spPr>
          <a:xfrm>
            <a:off x="756525" y="1485475"/>
            <a:ext cx="7836300" cy="594300"/>
          </a:xfrm>
          <a:prstGeom prst="stripedRightArrow">
            <a:avLst>
              <a:gd name="adj1" fmla="val 50000"/>
              <a:gd name="adj2" fmla="val 50000"/>
            </a:avLst>
          </a:prstGeom>
          <a:solidFill>
            <a:srgbClr val="FA5A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25"/>
          <p:cNvSpPr txBox="1"/>
          <p:nvPr/>
        </p:nvSpPr>
        <p:spPr>
          <a:xfrm>
            <a:off x="5151281" y="2079775"/>
            <a:ext cx="2634600" cy="4679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5" name="Google Shape;225;p25"/>
          <p:cNvSpPr txBox="1"/>
          <p:nvPr/>
        </p:nvSpPr>
        <p:spPr>
          <a:xfrm>
            <a:off x="996287" y="950800"/>
            <a:ext cx="2531198" cy="28738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600"/>
              <a:buFont typeface="Calibri"/>
              <a:buNone/>
            </a:pPr>
            <a:r>
              <a:rPr lang="en-US" sz="2400" b="1" i="0" u="none" strike="noStrike" cap="none">
                <a:solidFill>
                  <a:schemeClr val="dk1"/>
                </a:solidFill>
                <a:latin typeface="Calibri"/>
                <a:ea typeface="Calibri"/>
                <a:cs typeface="Calibri"/>
                <a:sym typeface="Calibri"/>
              </a:rPr>
              <a:t>COMPLIANCE</a:t>
            </a:r>
            <a:endParaRPr/>
          </a:p>
        </p:txBody>
      </p:sp>
      <p:sp>
        <p:nvSpPr>
          <p:cNvPr id="226" name="Google Shape;226;p25"/>
          <p:cNvSpPr txBox="1"/>
          <p:nvPr/>
        </p:nvSpPr>
        <p:spPr>
          <a:xfrm>
            <a:off x="5682886" y="966150"/>
            <a:ext cx="2331600" cy="39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600"/>
              <a:buFont typeface="Calibri"/>
              <a:buNone/>
            </a:pPr>
            <a:r>
              <a:rPr lang="en-US" sz="2400" b="1" i="0" u="none" strike="noStrike" cap="none">
                <a:solidFill>
                  <a:schemeClr val="dk1"/>
                </a:solidFill>
                <a:latin typeface="Calibri"/>
                <a:ea typeface="Calibri"/>
                <a:cs typeface="Calibri"/>
                <a:sym typeface="Calibri"/>
              </a:rPr>
              <a:t>COMMITMENT</a:t>
            </a:r>
            <a:endParaRPr/>
          </a:p>
        </p:txBody>
      </p:sp>
      <p:sp>
        <p:nvSpPr>
          <p:cNvPr id="227" name="Google Shape;227;p25"/>
          <p:cNvSpPr txBox="1"/>
          <p:nvPr/>
        </p:nvSpPr>
        <p:spPr>
          <a:xfrm>
            <a:off x="5151275" y="2016599"/>
            <a:ext cx="2634600" cy="45675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SAC meets monthly </a:t>
            </a:r>
            <a:endParaRPr/>
          </a:p>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Meetings and minutes are posted</a:t>
            </a:r>
            <a:endParaRPr/>
          </a:p>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Minutes are translated in common languages</a:t>
            </a:r>
            <a:endParaRPr/>
          </a:p>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Has increased membership to ensure representation of  all stakeholders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6"/>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233" name="Google Shape;233;p26"/>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234" name="Google Shape;234;p26"/>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26"/>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26"/>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37" name="Google Shape;237;p26"/>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238" name="Google Shape;238;p26"/>
          <p:cNvSpPr txBox="1"/>
          <p:nvPr/>
        </p:nvSpPr>
        <p:spPr>
          <a:xfrm>
            <a:off x="256210" y="294091"/>
            <a:ext cx="8587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Research</a:t>
            </a:r>
            <a:r>
              <a:rPr lang="en-US" sz="3200" b="1" i="0" u="none" strike="noStrike" cap="none">
                <a:solidFill>
                  <a:srgbClr val="C5D8F1"/>
                </a:solidFill>
                <a:latin typeface="Calibri"/>
                <a:ea typeface="Calibri"/>
                <a:cs typeface="Calibri"/>
                <a:sym typeface="Calibri"/>
              </a:rPr>
              <a: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Participation in SAC/CSC</a:t>
            </a:r>
            <a:endParaRPr/>
          </a:p>
        </p:txBody>
      </p:sp>
      <p:sp>
        <p:nvSpPr>
          <p:cNvPr id="239" name="Google Shape;239;p26"/>
          <p:cNvSpPr txBox="1"/>
          <p:nvPr/>
        </p:nvSpPr>
        <p:spPr>
          <a:xfrm>
            <a:off x="241921" y="1102486"/>
            <a:ext cx="85875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8BE"/>
              </a:buClr>
              <a:buSzPts val="500"/>
              <a:buFont typeface="Arial"/>
              <a:buNone/>
            </a:pPr>
            <a:r>
              <a:rPr lang="en-US" sz="2000" b="1" i="0" u="none" strike="noStrike" cap="none">
                <a:solidFill>
                  <a:srgbClr val="0078BE"/>
                </a:solidFill>
                <a:latin typeface="Arial"/>
                <a:ea typeface="Arial"/>
                <a:cs typeface="Arial"/>
                <a:sym typeface="Arial"/>
              </a:rPr>
              <a:t>Participation in School Governance Structures shows significant growth in parents/guardians self perceived level of engagement and academic partnership.</a:t>
            </a:r>
            <a:endParaRPr/>
          </a:p>
        </p:txBody>
      </p:sp>
      <p:sp>
        <p:nvSpPr>
          <p:cNvPr id="240" name="Google Shape;240;p26"/>
          <p:cNvSpPr txBox="1"/>
          <p:nvPr/>
        </p:nvSpPr>
        <p:spPr>
          <a:xfrm>
            <a:off x="387835" y="3457287"/>
            <a:ext cx="237599"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450"/>
              <a:buFont typeface="Calibri"/>
              <a:buNone/>
            </a:pPr>
            <a:r>
              <a:rPr lang="en-US" sz="1800" b="1" i="0" u="none" strike="noStrike" cap="none">
                <a:solidFill>
                  <a:schemeClr val="accent1"/>
                </a:solidFill>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1" name="Google Shape;241;p26"/>
          <p:cNvPicPr preferRelativeResize="0"/>
          <p:nvPr/>
        </p:nvPicPr>
        <p:blipFill rotWithShape="1">
          <a:blip r:embed="rId4">
            <a:alphaModFix/>
          </a:blip>
          <a:srcRect/>
          <a:stretch/>
        </p:blipFill>
        <p:spPr>
          <a:xfrm>
            <a:off x="2433183" y="2298546"/>
            <a:ext cx="4696800" cy="2630100"/>
          </a:xfrm>
          <a:prstGeom prst="rect">
            <a:avLst/>
          </a:prstGeom>
          <a:noFill/>
          <a:ln>
            <a:noFill/>
          </a:ln>
        </p:spPr>
      </p:pic>
      <p:sp>
        <p:nvSpPr>
          <p:cNvPr id="242" name="Google Shape;242;p26"/>
          <p:cNvSpPr txBox="1"/>
          <p:nvPr/>
        </p:nvSpPr>
        <p:spPr>
          <a:xfrm>
            <a:off x="261799" y="5227825"/>
            <a:ext cx="8657400" cy="9849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1100"/>
              <a:buFont typeface="Calibri"/>
              <a:buNone/>
            </a:pPr>
            <a:r>
              <a:rPr lang="en-US" sz="2000" b="0" i="1" u="none" strike="noStrike" cap="none">
                <a:solidFill>
                  <a:schemeClr val="dk1"/>
                </a:solidFill>
                <a:latin typeface="Calibri"/>
                <a:ea typeface="Calibri"/>
                <a:cs typeface="Calibri"/>
                <a:sym typeface="Calibri"/>
              </a:rPr>
              <a:t>Parents who are members of the SAC/CSC or other school governance programs report deeper levels of academic partnership.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7"/>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248" name="Google Shape;248;p27"/>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249" name="Google Shape;249;p27"/>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27"/>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27"/>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52" name="Google Shape;252;p27"/>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253" name="Google Shape;253;p27"/>
          <p:cNvSpPr txBox="1"/>
          <p:nvPr/>
        </p:nvSpPr>
        <p:spPr>
          <a:xfrm>
            <a:off x="241921" y="25813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ELA</a:t>
            </a:r>
            <a:endParaRPr/>
          </a:p>
        </p:txBody>
      </p:sp>
      <p:sp>
        <p:nvSpPr>
          <p:cNvPr id="254" name="Google Shape;254;p27"/>
          <p:cNvSpPr txBox="1"/>
          <p:nvPr/>
        </p:nvSpPr>
        <p:spPr>
          <a:xfrm>
            <a:off x="420875" y="1089300"/>
            <a:ext cx="7752900" cy="46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The Legal Responsibilities of an ELA PAC according to the Consent Decree are:</a:t>
            </a:r>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419100" marR="0" lvl="0" indent="-342900" algn="l" rtl="0">
              <a:lnSpc>
                <a:spcPct val="100000"/>
              </a:lnSpc>
              <a:spcBef>
                <a:spcPts val="60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Provide families information about ELA programming</a:t>
            </a:r>
            <a:endParaRPr/>
          </a:p>
          <a:p>
            <a:pPr marL="419100" marR="0" lvl="0" indent="-342900" algn="l" rtl="0">
              <a:lnSpc>
                <a:spcPct val="100000"/>
              </a:lnSpc>
              <a:spcBef>
                <a:spcPts val="60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Increase communication between families and schools</a:t>
            </a:r>
            <a:endParaRPr/>
          </a:p>
          <a:p>
            <a:pPr marL="419100" marR="0" lvl="0" indent="-342900" algn="l" rtl="0">
              <a:lnSpc>
                <a:spcPct val="100000"/>
              </a:lnSpc>
              <a:spcBef>
                <a:spcPts val="60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Review the implementation of ELA programming</a:t>
            </a:r>
            <a:endParaRPr/>
          </a:p>
          <a:p>
            <a:pPr marL="419100" marR="0" lvl="0" indent="-342900" algn="l" rtl="0">
              <a:lnSpc>
                <a:spcPct val="100000"/>
              </a:lnSpc>
              <a:spcBef>
                <a:spcPts val="60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Listen and respond to family concerns</a:t>
            </a:r>
            <a:endParaRPr/>
          </a:p>
          <a:p>
            <a:pPr marL="0" marR="0" lvl="0" indent="0" algn="l" rtl="0">
              <a:lnSpc>
                <a:spcPct val="100000"/>
              </a:lnSpc>
              <a:spcBef>
                <a:spcPts val="60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255" name="Google Shape;255;p27"/>
          <p:cNvPicPr preferRelativeResize="0"/>
          <p:nvPr/>
        </p:nvPicPr>
        <p:blipFill rotWithShape="1">
          <a:blip r:embed="rId4">
            <a:alphaModFix/>
          </a:blip>
          <a:srcRect/>
          <a:stretch/>
        </p:blipFill>
        <p:spPr>
          <a:xfrm>
            <a:off x="2237287" y="4447549"/>
            <a:ext cx="4467474" cy="1990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8"/>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261" name="Google Shape;261;p28"/>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262" name="Google Shape;262;p28"/>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28"/>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28"/>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65" name="Google Shape;265;p28"/>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266" name="Google Shape;266;p28"/>
          <p:cNvSpPr txBox="1"/>
          <p:nvPr/>
        </p:nvSpPr>
        <p:spPr>
          <a:xfrm>
            <a:off x="241921" y="25813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ELA</a:t>
            </a:r>
            <a:endParaRPr/>
          </a:p>
        </p:txBody>
      </p:sp>
      <p:sp>
        <p:nvSpPr>
          <p:cNvPr id="267" name="Google Shape;267;p28"/>
          <p:cNvSpPr txBox="1"/>
          <p:nvPr/>
        </p:nvSpPr>
        <p:spPr>
          <a:xfrm>
            <a:off x="448400" y="1008337"/>
            <a:ext cx="7752900" cy="46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English Language Acquisition District Advisory Committees (ELA DAC)</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District-level committee for parents of English learners that meets monthly. The purpose of the ELA DAC is to support ELA PACs, increase communication between parents of English learners and DPS, and build parent leadership. ELA DACs are combined with Superintendent Parent Forums (SPFs), Family Leadership Institutes (FLIs) and School Governance Meetings.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8" name="Google Shape;268;p28"/>
          <p:cNvPicPr preferRelativeResize="0"/>
          <p:nvPr/>
        </p:nvPicPr>
        <p:blipFill rotWithShape="1">
          <a:blip r:embed="rId4">
            <a:alphaModFix/>
          </a:blip>
          <a:srcRect/>
          <a:stretch/>
        </p:blipFill>
        <p:spPr>
          <a:xfrm>
            <a:off x="1948999" y="4478867"/>
            <a:ext cx="5658633" cy="19591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9"/>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274" name="Google Shape;274;p29"/>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275" name="Google Shape;275;p29"/>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p29"/>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29"/>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8" name="Google Shape;278;p29"/>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279" name="Google Shape;279;p29"/>
          <p:cNvSpPr txBox="1"/>
          <p:nvPr/>
        </p:nvSpPr>
        <p:spPr>
          <a:xfrm>
            <a:off x="241921" y="25813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ELA</a:t>
            </a:r>
            <a:endParaRPr/>
          </a:p>
        </p:txBody>
      </p:sp>
      <p:sp>
        <p:nvSpPr>
          <p:cNvPr id="280" name="Google Shape;280;p29"/>
          <p:cNvSpPr txBox="1"/>
          <p:nvPr/>
        </p:nvSpPr>
        <p:spPr>
          <a:xfrm>
            <a:off x="151300" y="1881350"/>
            <a:ext cx="3513000" cy="4877825"/>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ELA PAC Meetings twice a year that are open to all families of students receiving ELA services</a:t>
            </a:r>
            <a:endParaRPr/>
          </a:p>
          <a:p>
            <a:pPr marL="457200" marR="0" lvl="0" indent="-355600" algn="l" rtl="0">
              <a:lnSpc>
                <a:spcPct val="100000"/>
              </a:lnSpc>
              <a:spcBef>
                <a:spcPts val="6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At least 1 ELA PAC member or a staff member attends ELA DAC meetings</a:t>
            </a:r>
            <a:endParaRPr/>
          </a:p>
          <a:p>
            <a:pPr marL="457200" marR="0" lvl="0" indent="-355600" algn="l" rtl="0">
              <a:lnSpc>
                <a:spcPct val="100000"/>
              </a:lnSpc>
              <a:spcBef>
                <a:spcPts val="6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Agendas, minutes and sign-in sheets are on file for ELA PAC meetings</a:t>
            </a:r>
            <a:endParaRPr/>
          </a:p>
          <a:p>
            <a:pPr marL="457200" marR="0" lvl="0" indent="-355600" algn="l" rtl="0">
              <a:lnSpc>
                <a:spcPct val="100000"/>
              </a:lnSpc>
              <a:spcBef>
                <a:spcPts val="6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All publicly posted minutes and agendas are translated into most common languages</a:t>
            </a:r>
            <a:endParaRPr/>
          </a:p>
        </p:txBody>
      </p:sp>
      <p:sp>
        <p:nvSpPr>
          <p:cNvPr id="281" name="Google Shape;281;p29"/>
          <p:cNvSpPr/>
          <p:nvPr/>
        </p:nvSpPr>
        <p:spPr>
          <a:xfrm>
            <a:off x="448402" y="1358945"/>
            <a:ext cx="7752900" cy="633525"/>
          </a:xfrm>
          <a:prstGeom prst="stripedRightArrow">
            <a:avLst>
              <a:gd name="adj1" fmla="val 50000"/>
              <a:gd name="adj2" fmla="val 50000"/>
            </a:avLst>
          </a:prstGeom>
          <a:solidFill>
            <a:srgbClr val="FA5A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9"/>
          <p:cNvSpPr txBox="1"/>
          <p:nvPr/>
        </p:nvSpPr>
        <p:spPr>
          <a:xfrm>
            <a:off x="5344375" y="1881350"/>
            <a:ext cx="3513000" cy="4877825"/>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Monthly ELA PAC meetings</a:t>
            </a:r>
            <a:endParaRPr/>
          </a:p>
          <a:p>
            <a:pPr marL="10160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6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ELA PAC meeting information/ feedback is included in CSC meetings</a:t>
            </a:r>
            <a:endParaRPr/>
          </a:p>
          <a:p>
            <a:pPr marL="10160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6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Multiple ELA PAC members attend  ELA DACs </a:t>
            </a:r>
            <a:endParaRPr/>
          </a:p>
          <a:p>
            <a:pPr marL="10160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600"/>
              </a:spcBef>
              <a:spcAft>
                <a:spcPts val="0"/>
              </a:spcAft>
              <a:buClr>
                <a:schemeClr val="dk1"/>
              </a:buClr>
              <a:buSzPts val="2000"/>
              <a:buFont typeface="Calibri"/>
              <a:buChar char="●"/>
            </a:pPr>
            <a:r>
              <a:rPr lang="en-US" sz="2000" b="0" i="0" u="none" strike="noStrike" cap="none">
                <a:solidFill>
                  <a:srgbClr val="000000"/>
                </a:solidFill>
                <a:latin typeface="Calibri"/>
                <a:ea typeface="Calibri"/>
                <a:cs typeface="Calibri"/>
                <a:sym typeface="Calibri"/>
              </a:rPr>
              <a:t>The content of some of the ELA PAC meetings is determined by families</a:t>
            </a:r>
            <a:endParaRPr/>
          </a:p>
        </p:txBody>
      </p:sp>
      <p:sp>
        <p:nvSpPr>
          <p:cNvPr id="283" name="Google Shape;283;p29"/>
          <p:cNvSpPr txBox="1"/>
          <p:nvPr/>
        </p:nvSpPr>
        <p:spPr>
          <a:xfrm>
            <a:off x="509527" y="872853"/>
            <a:ext cx="2638500" cy="2246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COMPLIANCE</a:t>
            </a:r>
            <a:endParaRPr/>
          </a:p>
        </p:txBody>
      </p:sp>
      <p:sp>
        <p:nvSpPr>
          <p:cNvPr id="284" name="Google Shape;284;p29"/>
          <p:cNvSpPr txBox="1"/>
          <p:nvPr/>
        </p:nvSpPr>
        <p:spPr>
          <a:xfrm>
            <a:off x="5706502" y="886049"/>
            <a:ext cx="2304000" cy="30781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COMMITMENT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0"/>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290" name="Google Shape;290;p30"/>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291" name="Google Shape;291;p30"/>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30"/>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p30"/>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94" name="Google Shape;294;p30"/>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295" name="Google Shape;295;p30"/>
          <p:cNvSpPr txBox="1"/>
          <p:nvPr/>
        </p:nvSpPr>
        <p:spPr>
          <a:xfrm>
            <a:off x="241921" y="25813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ELA</a:t>
            </a:r>
            <a:endParaRPr/>
          </a:p>
        </p:txBody>
      </p:sp>
      <p:sp>
        <p:nvSpPr>
          <p:cNvPr id="296" name="Google Shape;296;p30"/>
          <p:cNvSpPr txBox="1"/>
          <p:nvPr/>
        </p:nvSpPr>
        <p:spPr>
          <a:xfrm>
            <a:off x="420875" y="1008351"/>
            <a:ext cx="8134022" cy="527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dirty="0">
                <a:solidFill>
                  <a:srgbClr val="000000"/>
                </a:solidFill>
                <a:latin typeface="Calibri"/>
                <a:ea typeface="Calibri"/>
                <a:cs typeface="Calibri"/>
                <a:sym typeface="Calibri"/>
              </a:rPr>
              <a:t>Getting your ELA PAC started:</a:t>
            </a:r>
            <a:endParaRPr dirty="0"/>
          </a:p>
          <a:p>
            <a:pPr marL="419100" marR="0" lvl="0" indent="-342900" algn="l" rtl="0">
              <a:lnSpc>
                <a:spcPct val="100000"/>
              </a:lnSpc>
              <a:spcBef>
                <a:spcPts val="600"/>
              </a:spcBef>
              <a:spcAft>
                <a:spcPts val="0"/>
              </a:spcAft>
              <a:buClr>
                <a:srgbClr val="000000"/>
              </a:buClr>
              <a:buSzPts val="2400"/>
              <a:buFont typeface="Noto Sans Symbols"/>
              <a:buChar char="✓"/>
            </a:pPr>
            <a:r>
              <a:rPr lang="en-US" sz="2400" b="0" i="0" u="none" strike="noStrike" cap="none" dirty="0">
                <a:solidFill>
                  <a:srgbClr val="000000"/>
                </a:solidFill>
                <a:latin typeface="Calibri"/>
                <a:ea typeface="Calibri"/>
                <a:cs typeface="Calibri"/>
                <a:sym typeface="Calibri"/>
              </a:rPr>
              <a:t>Identify a DPS employee to be your PAC contact</a:t>
            </a:r>
            <a:endParaRPr dirty="0"/>
          </a:p>
          <a:p>
            <a:pPr marL="631825" marR="0" lvl="1" indent="0" algn="l" rtl="0">
              <a:lnSpc>
                <a:spcPct val="100000"/>
              </a:lnSpc>
              <a:spcBef>
                <a:spcPts val="48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Parent outreach</a:t>
            </a:r>
            <a:endParaRPr dirty="0"/>
          </a:p>
          <a:p>
            <a:pPr marL="631825" marR="0" lvl="1" indent="0" algn="l" rtl="0">
              <a:lnSpc>
                <a:spcPct val="100000"/>
              </a:lnSpc>
              <a:spcBef>
                <a:spcPts val="48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Lead meetings (preferably in cooperation with parent leaders)</a:t>
            </a:r>
            <a:endParaRPr dirty="0"/>
          </a:p>
          <a:p>
            <a:pPr marL="631825" marR="0" lvl="1" indent="0" algn="l" rtl="0">
              <a:lnSpc>
                <a:spcPct val="100000"/>
              </a:lnSpc>
              <a:spcBef>
                <a:spcPts val="48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Record meetings and save sign-in sheets</a:t>
            </a:r>
            <a:endParaRPr dirty="0"/>
          </a:p>
          <a:p>
            <a:pPr marL="419100" marR="0" lvl="0" indent="-342900" algn="l" rtl="0">
              <a:lnSpc>
                <a:spcPct val="100000"/>
              </a:lnSpc>
              <a:spcBef>
                <a:spcPts val="600"/>
              </a:spcBef>
              <a:spcAft>
                <a:spcPts val="0"/>
              </a:spcAft>
              <a:buClr>
                <a:srgbClr val="000000"/>
              </a:buClr>
              <a:buSzPts val="2400"/>
              <a:buFont typeface="Noto Sans Symbols"/>
              <a:buChar char="✓"/>
            </a:pPr>
            <a:r>
              <a:rPr lang="en-US" sz="2400" b="0" i="0" u="none" strike="noStrike" cap="none" dirty="0">
                <a:solidFill>
                  <a:srgbClr val="000000"/>
                </a:solidFill>
                <a:latin typeface="Calibri"/>
                <a:ea typeface="Calibri"/>
                <a:cs typeface="Calibri"/>
                <a:sym typeface="Calibri"/>
              </a:rPr>
              <a:t>Plan meeting agendas based on parent needs and requests</a:t>
            </a:r>
            <a:endParaRPr dirty="0"/>
          </a:p>
          <a:p>
            <a:pPr marL="631825" marR="0" lvl="1" indent="0" algn="l" rtl="0">
              <a:lnSpc>
                <a:spcPct val="100000"/>
              </a:lnSpc>
              <a:spcBef>
                <a:spcPts val="48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Must meet at least twice per year</a:t>
            </a:r>
            <a:endParaRPr dirty="0"/>
          </a:p>
          <a:p>
            <a:pPr marL="631825" marR="0" lvl="1" indent="0" algn="l" rtl="0">
              <a:lnSpc>
                <a:spcPct val="100000"/>
              </a:lnSpc>
              <a:spcBef>
                <a:spcPts val="48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Must discuss ELA Program at your school and respond to parent concerns</a:t>
            </a:r>
            <a:endParaRPr dirty="0"/>
          </a:p>
          <a:p>
            <a:pPr marL="396875" marR="0" lvl="0" indent="-342900" algn="l" rtl="0">
              <a:lnSpc>
                <a:spcPct val="100000"/>
              </a:lnSpc>
              <a:spcBef>
                <a:spcPts val="600"/>
              </a:spcBef>
              <a:spcAft>
                <a:spcPts val="0"/>
              </a:spcAft>
              <a:buClr>
                <a:srgbClr val="000000"/>
              </a:buClr>
              <a:buSzPts val="2400"/>
              <a:buFont typeface="Noto Sans Symbols"/>
              <a:buChar char="✓"/>
            </a:pPr>
            <a:r>
              <a:rPr lang="en-US" sz="2400" b="0" i="0" u="none" strike="noStrike" cap="none" dirty="0">
                <a:solidFill>
                  <a:srgbClr val="000000"/>
                </a:solidFill>
                <a:latin typeface="Calibri"/>
                <a:ea typeface="Calibri"/>
                <a:cs typeface="Calibri"/>
                <a:sym typeface="Calibri"/>
              </a:rPr>
              <a:t>Use translation and interpretation resources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31"/>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302" name="Google Shape;302;p31"/>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303" name="Google Shape;303;p31"/>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31"/>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p31"/>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06" name="Google Shape;306;p31"/>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307" name="Google Shape;307;p31"/>
          <p:cNvSpPr txBox="1"/>
          <p:nvPr/>
        </p:nvSpPr>
        <p:spPr>
          <a:xfrm>
            <a:off x="241921" y="25813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ELA</a:t>
            </a:r>
            <a:endParaRPr/>
          </a:p>
        </p:txBody>
      </p:sp>
      <p:sp>
        <p:nvSpPr>
          <p:cNvPr id="308" name="Google Shape;308;p31"/>
          <p:cNvSpPr txBox="1"/>
          <p:nvPr/>
        </p:nvSpPr>
        <p:spPr>
          <a:xfrm>
            <a:off x="420875" y="1008337"/>
            <a:ext cx="8134022" cy="46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Ensuring your ELA PAC participates in the ELA DAC:</a:t>
            </a:r>
            <a:endParaRPr/>
          </a:p>
          <a:p>
            <a:pPr marL="0" marR="0" lvl="0" indent="0" algn="l" rtl="0">
              <a:lnSpc>
                <a:spcPct val="100000"/>
              </a:lnSpc>
              <a:spcBef>
                <a:spcPts val="60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419100" marR="0" lvl="0" indent="-342900" algn="l" rtl="0">
              <a:lnSpc>
                <a:spcPct val="100000"/>
              </a:lnSpc>
              <a:spcBef>
                <a:spcPts val="60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Identify parent representatives for SPF/ELA DAC meetings</a:t>
            </a:r>
            <a:endParaRPr/>
          </a:p>
          <a:p>
            <a:pPr marL="400050" marR="0" lvl="1" indent="0" algn="l" rtl="0">
              <a:lnSpc>
                <a:spcPct val="100000"/>
              </a:lnSpc>
              <a:spcBef>
                <a:spcPts val="48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Elect ELA Board Representatives along with CSC reps (can overlap!)</a:t>
            </a:r>
            <a:endParaRPr/>
          </a:p>
          <a:p>
            <a:pPr marL="400050" marR="0" lvl="1" indent="0" algn="l" rtl="0">
              <a:lnSpc>
                <a:spcPct val="100000"/>
              </a:lnSpc>
              <a:spcBef>
                <a:spcPts val="48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Regular attendance is important but meetings are still open to any/all ELA families</a:t>
            </a:r>
            <a:endParaRPr/>
          </a:p>
          <a:p>
            <a:pPr marL="914400" marR="0" lvl="1" indent="-381000" algn="l" rtl="0">
              <a:lnSpc>
                <a:spcPct val="100000"/>
              </a:lnSpc>
              <a:spcBef>
                <a:spcPts val="480"/>
              </a:spcBef>
              <a:spcAft>
                <a:spcPts val="0"/>
              </a:spcAft>
              <a:buClr>
                <a:schemeClr val="lt1"/>
              </a:buClr>
              <a:buSzPts val="2400"/>
              <a:buFont typeface="Calibri"/>
              <a:buNone/>
            </a:pPr>
            <a:endParaRPr sz="2400" b="0" i="0" u="none" strike="noStrike" cap="none">
              <a:solidFill>
                <a:srgbClr val="000000"/>
              </a:solidFill>
              <a:latin typeface="Calibri"/>
              <a:ea typeface="Calibri"/>
              <a:cs typeface="Calibri"/>
              <a:sym typeface="Calibri"/>
            </a:endParaRPr>
          </a:p>
          <a:p>
            <a:pPr marL="419100" marR="0" lvl="0" indent="-342900" algn="l" rtl="0">
              <a:lnSpc>
                <a:spcPct val="100000"/>
              </a:lnSpc>
              <a:spcBef>
                <a:spcPts val="60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Ensure ELA DAC information is shared with PAC members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314" name="Shape 314"/>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315" name="Shape 315"/>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Shape 316"/>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Shape 317"/>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8" name="Shape 318"/>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319" name="Shape 319"/>
          <p:cNvSpPr txBox="1"/>
          <p:nvPr/>
        </p:nvSpPr>
        <p:spPr>
          <a:xfrm>
            <a:off x="241921" y="25813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dirty="0">
                <a:solidFill>
                  <a:srgbClr val="67ACD6"/>
                </a:solidFill>
                <a:latin typeface="Calibri"/>
                <a:ea typeface="Calibri"/>
                <a:cs typeface="Calibri"/>
                <a:sym typeface="Calibri"/>
              </a:rPr>
              <a:t>Compliance to Commitment  </a:t>
            </a:r>
            <a:r>
              <a:rPr lang="en-US" sz="3200" b="1" i="0" u="none" strike="noStrike" cap="none" dirty="0">
                <a:solidFill>
                  <a:srgbClr val="7F7F7F"/>
                </a:solidFill>
                <a:latin typeface="Calibri"/>
                <a:ea typeface="Calibri"/>
                <a:cs typeface="Calibri"/>
                <a:sym typeface="Calibri"/>
              </a:rPr>
              <a:t>|</a:t>
            </a:r>
            <a:r>
              <a:rPr lang="en-US" sz="3200" b="1" i="0" u="none" strike="noStrike" cap="none" dirty="0">
                <a:solidFill>
                  <a:srgbClr val="0076BC"/>
                </a:solidFill>
                <a:latin typeface="Calibri"/>
                <a:ea typeface="Calibri"/>
                <a:cs typeface="Calibri"/>
                <a:sym typeface="Calibri"/>
              </a:rPr>
              <a:t>  ELA</a:t>
            </a:r>
            <a:endParaRPr dirty="0"/>
          </a:p>
        </p:txBody>
      </p:sp>
      <p:sp>
        <p:nvSpPr>
          <p:cNvPr id="320" name="Shape 320"/>
          <p:cNvSpPr txBox="1"/>
          <p:nvPr/>
        </p:nvSpPr>
        <p:spPr>
          <a:xfrm>
            <a:off x="420875" y="1008337"/>
            <a:ext cx="7752900" cy="46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dirty="0">
                <a:solidFill>
                  <a:srgbClr val="000000"/>
                </a:solidFill>
                <a:latin typeface="Calibri"/>
                <a:ea typeface="Calibri"/>
                <a:cs typeface="Calibri"/>
                <a:sym typeface="Calibri"/>
              </a:rPr>
              <a:t>ELA PAC Resources:</a:t>
            </a:r>
            <a:endParaRPr sz="2400" b="1" i="0" u="none" strike="noStrike" cap="none" dirty="0">
              <a:solidFill>
                <a:srgbClr val="000000"/>
              </a:solidFill>
              <a:latin typeface="Calibri"/>
              <a:ea typeface="Calibri"/>
              <a:cs typeface="Calibri"/>
              <a:sym typeface="Calibri"/>
            </a:endParaRPr>
          </a:p>
          <a:p>
            <a:pPr marL="419100" marR="0" lvl="0" indent="-342900" algn="l" rtl="0">
              <a:lnSpc>
                <a:spcPct val="100000"/>
              </a:lnSpc>
              <a:spcBef>
                <a:spcPts val="600"/>
              </a:spcBef>
              <a:spcAft>
                <a:spcPts val="0"/>
              </a:spcAft>
              <a:buClr>
                <a:srgbClr val="1155CC"/>
              </a:buClr>
              <a:buSzPts val="2400"/>
              <a:buFont typeface="Noto Sans Symbols"/>
              <a:buChar char="❑"/>
            </a:pPr>
            <a:r>
              <a:rPr lang="en-US" sz="2400" b="0" i="0" u="sng" strike="noStrike" cap="none" dirty="0">
                <a:solidFill>
                  <a:schemeClr val="hlink"/>
                </a:solidFill>
                <a:latin typeface="Calibri"/>
                <a:ea typeface="Calibri"/>
                <a:cs typeface="Calibri"/>
                <a:sym typeface="Calibri"/>
                <a:hlinkClick r:id="rId4"/>
              </a:rPr>
              <a:t>PAC Toolkit</a:t>
            </a:r>
            <a:r>
              <a:rPr lang="en-US" sz="2400" b="0" i="0" u="none" strike="noStrike" cap="none" dirty="0">
                <a:solidFill>
                  <a:schemeClr val="lt1"/>
                </a:solidFill>
                <a:latin typeface="Calibri"/>
                <a:ea typeface="Calibri"/>
                <a:cs typeface="Calibri"/>
                <a:sym typeface="Calibri"/>
                <a:hlinkClick r:id="rId4"/>
              </a:rPr>
              <a:t> </a:t>
            </a:r>
            <a:endParaRPr dirty="0"/>
          </a:p>
          <a:p>
            <a:pPr marL="419100" marR="0" lvl="0" indent="-342900" algn="l" rtl="0">
              <a:lnSpc>
                <a:spcPct val="100000"/>
              </a:lnSpc>
              <a:spcBef>
                <a:spcPts val="600"/>
              </a:spcBef>
              <a:spcAft>
                <a:spcPts val="0"/>
              </a:spcAft>
              <a:buClr>
                <a:srgbClr val="1155CC"/>
              </a:buClr>
              <a:buSzPts val="2400"/>
              <a:buFont typeface="Noto Sans Symbols"/>
              <a:buChar char="❑"/>
            </a:pPr>
            <a:r>
              <a:rPr lang="en-US" sz="2400" b="0" i="0" u="sng" strike="noStrike" cap="none" dirty="0">
                <a:solidFill>
                  <a:schemeClr val="hlink"/>
                </a:solidFill>
                <a:latin typeface="Calibri"/>
                <a:ea typeface="Calibri"/>
                <a:cs typeface="Calibri"/>
                <a:sym typeface="Calibri"/>
                <a:hlinkClick r:id="rId5"/>
              </a:rPr>
              <a:t>ELA Website</a:t>
            </a:r>
            <a:endParaRPr dirty="0"/>
          </a:p>
          <a:p>
            <a:pPr marL="419100" marR="0" lvl="0" indent="-342900" algn="l" rtl="0">
              <a:lnSpc>
                <a:spcPct val="100000"/>
              </a:lnSpc>
              <a:spcBef>
                <a:spcPts val="600"/>
              </a:spcBef>
              <a:spcAft>
                <a:spcPts val="0"/>
              </a:spcAft>
              <a:buClr>
                <a:srgbClr val="1155CC"/>
              </a:buClr>
              <a:buSzPts val="2400"/>
              <a:buFont typeface="Noto Sans Symbols"/>
              <a:buChar char="❑"/>
            </a:pPr>
            <a:r>
              <a:rPr lang="en-US" sz="2400" b="0" i="0" u="sng" strike="noStrike" cap="none" dirty="0">
                <a:solidFill>
                  <a:schemeClr val="hlink"/>
                </a:solidFill>
                <a:latin typeface="Calibri"/>
                <a:ea typeface="Calibri"/>
                <a:cs typeface="Calibri"/>
                <a:sym typeface="Calibri"/>
                <a:hlinkClick r:id="rId6"/>
              </a:rPr>
              <a:t>Commons: School Committees</a:t>
            </a:r>
            <a:r>
              <a:rPr lang="en-US" sz="2400" b="0" i="0" u="none" strike="noStrike" cap="none" dirty="0">
                <a:solidFill>
                  <a:schemeClr val="lt1"/>
                </a:solidFill>
                <a:latin typeface="Calibri"/>
                <a:ea typeface="Calibri"/>
                <a:cs typeface="Calibri"/>
                <a:sym typeface="Calibri"/>
              </a:rPr>
              <a:t> </a:t>
            </a:r>
            <a:endParaRPr dirty="0"/>
          </a:p>
          <a:p>
            <a:pPr marL="419100" marR="0" lvl="0" indent="-342900" algn="l" rtl="0">
              <a:lnSpc>
                <a:spcPct val="100000"/>
              </a:lnSpc>
              <a:spcBef>
                <a:spcPts val="600"/>
              </a:spcBef>
              <a:spcAft>
                <a:spcPts val="0"/>
              </a:spcAft>
              <a:buClr>
                <a:srgbClr val="1155CC"/>
              </a:buClr>
              <a:buSzPts val="2400"/>
              <a:buFont typeface="Noto Sans Symbols"/>
              <a:buChar char="❑"/>
            </a:pPr>
            <a:r>
              <a:rPr lang="en-US" sz="2400" b="0" i="0" u="sng" strike="noStrike" cap="none" dirty="0">
                <a:solidFill>
                  <a:schemeClr val="hlink"/>
                </a:solidFill>
                <a:latin typeface="Calibri"/>
                <a:ea typeface="Calibri"/>
                <a:cs typeface="Calibri"/>
                <a:sym typeface="Calibri"/>
                <a:hlinkClick r:id="rId7"/>
              </a:rPr>
              <a:t>Language Services</a:t>
            </a:r>
            <a:endParaRPr dirty="0"/>
          </a:p>
          <a:p>
            <a:pPr marL="419100" marR="0" lvl="0" indent="-342900" algn="l" rtl="0">
              <a:lnSpc>
                <a:spcPct val="100000"/>
              </a:lnSpc>
              <a:spcBef>
                <a:spcPts val="600"/>
              </a:spcBef>
              <a:spcAft>
                <a:spcPts val="0"/>
              </a:spcAft>
              <a:buClr>
                <a:srgbClr val="1155CC"/>
              </a:buClr>
              <a:buSzPts val="2400"/>
              <a:buFont typeface="Noto Sans Symbols"/>
              <a:buChar char="❑"/>
            </a:pPr>
            <a:r>
              <a:rPr lang="en-US" sz="2400" b="0" i="0" u="sng" strike="noStrike" cap="none" dirty="0">
                <a:solidFill>
                  <a:schemeClr val="hlink"/>
                </a:solidFill>
                <a:latin typeface="Calibri"/>
                <a:ea typeface="Calibri"/>
                <a:cs typeface="Calibri"/>
                <a:sym typeface="Calibri"/>
                <a:hlinkClick r:id="rId8"/>
              </a:rPr>
              <a:t>Family and Community Engagement</a:t>
            </a:r>
            <a:endParaRPr dirty="0"/>
          </a:p>
          <a:p>
            <a:pPr marL="419100" marR="0" lvl="0" indent="-342900" algn="l" rtl="0">
              <a:lnSpc>
                <a:spcPct val="100000"/>
              </a:lnSpc>
              <a:spcBef>
                <a:spcPts val="600"/>
              </a:spcBef>
              <a:spcAft>
                <a:spcPts val="0"/>
              </a:spcAft>
              <a:buClr>
                <a:srgbClr val="1155CC"/>
              </a:buClr>
              <a:buSzPts val="2400"/>
              <a:buFont typeface="Noto Sans Symbols"/>
              <a:buChar char="❑"/>
            </a:pPr>
            <a:r>
              <a:rPr lang="en-US" sz="2400" b="0" i="0" u="sng" strike="noStrike" cap="none" dirty="0">
                <a:solidFill>
                  <a:schemeClr val="hlink"/>
                </a:solidFill>
                <a:latin typeface="Calibri"/>
                <a:ea typeface="Calibri"/>
                <a:cs typeface="Calibri"/>
                <a:sym typeface="Calibri"/>
                <a:hlinkClick r:id="rId9"/>
              </a:rPr>
              <a:t>Resources to support immigrant and refugee families</a:t>
            </a:r>
            <a:endParaRPr dirty="0"/>
          </a:p>
          <a:p>
            <a:pPr marL="419100" marR="0" lvl="0" indent="-342900" algn="l" rtl="0">
              <a:lnSpc>
                <a:spcPct val="100000"/>
              </a:lnSpc>
              <a:spcBef>
                <a:spcPts val="600"/>
              </a:spcBef>
              <a:spcAft>
                <a:spcPts val="0"/>
              </a:spcAft>
              <a:buClr>
                <a:srgbClr val="1155CC"/>
              </a:buClr>
              <a:buSzPts val="2400"/>
              <a:buFont typeface="Noto Sans Symbols"/>
              <a:buChar char="❑"/>
            </a:pPr>
            <a:r>
              <a:rPr lang="en-US" sz="2400" b="0" i="0" u="sng" strike="noStrike" cap="none" dirty="0">
                <a:solidFill>
                  <a:schemeClr val="hlink"/>
                </a:solidFill>
                <a:latin typeface="Calibri"/>
                <a:ea typeface="Calibri"/>
                <a:cs typeface="Calibri"/>
                <a:sym typeface="Calibri"/>
                <a:hlinkClick r:id="rId10"/>
              </a:rPr>
              <a:t>Schoology</a:t>
            </a:r>
            <a:endParaRPr dirty="0"/>
          </a:p>
          <a:p>
            <a:pPr marL="419100" lvl="0" indent="-342900">
              <a:spcBef>
                <a:spcPts val="600"/>
              </a:spcBef>
              <a:buSzPts val="2400"/>
              <a:buFont typeface="Noto Sans Symbols"/>
              <a:buChar char="❑"/>
            </a:pPr>
            <a:r>
              <a:rPr lang="en-US" sz="2400" dirty="0">
                <a:latin typeface="Calibri"/>
                <a:ea typeface="Calibri"/>
                <a:cs typeface="Calibri"/>
                <a:sym typeface="Calibri"/>
                <a:hlinkClick r:id="rId11"/>
              </a:rPr>
              <a:t>http://www.colorincolorado.org/</a:t>
            </a:r>
            <a:r>
              <a:rPr lang="en-US" sz="2400" dirty="0">
                <a:latin typeface="Calibri"/>
                <a:ea typeface="Calibri"/>
                <a:cs typeface="Calibri"/>
                <a:sym typeface="Calibri"/>
              </a:rPr>
              <a:t> </a:t>
            </a:r>
          </a:p>
          <a:p>
            <a:pPr marL="419100" marR="0" lvl="0" indent="-342900" algn="l" rtl="0">
              <a:lnSpc>
                <a:spcPct val="100000"/>
              </a:lnSpc>
              <a:spcBef>
                <a:spcPts val="600"/>
              </a:spcBef>
              <a:spcAft>
                <a:spcPts val="0"/>
              </a:spcAft>
              <a:buClr>
                <a:srgbClr val="000000"/>
              </a:buClr>
              <a:buSzPts val="2400"/>
              <a:buFont typeface="Noto Sans Symbols"/>
              <a:buChar char="❑"/>
            </a:pPr>
            <a:r>
              <a:rPr lang="en-US" sz="2400" dirty="0">
                <a:latin typeface="Calibri"/>
                <a:ea typeface="Calibri"/>
                <a:cs typeface="Calibri"/>
                <a:sym typeface="Calibri"/>
              </a:rPr>
              <a:t>Hope Flores, new ELA PAC coordinator , x32204</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9181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33"/>
          <p:cNvPicPr preferRelativeResize="0"/>
          <p:nvPr/>
        </p:nvPicPr>
        <p:blipFill rotWithShape="1">
          <a:blip r:embed="rId3">
            <a:alphaModFix/>
          </a:blip>
          <a:srcRect/>
          <a:stretch/>
        </p:blipFill>
        <p:spPr>
          <a:xfrm>
            <a:off x="8173767" y="5942194"/>
            <a:ext cx="856341" cy="856341"/>
          </a:xfrm>
          <a:prstGeom prst="rect">
            <a:avLst/>
          </a:prstGeom>
          <a:noFill/>
          <a:ln>
            <a:noFill/>
          </a:ln>
        </p:spPr>
      </p:pic>
      <p:cxnSp>
        <p:nvCxnSpPr>
          <p:cNvPr id="326" name="Google Shape;326;p33"/>
          <p:cNvCxnSpPr/>
          <p:nvPr/>
        </p:nvCxnSpPr>
        <p:spPr>
          <a:xfrm>
            <a:off x="639202" y="6511883"/>
            <a:ext cx="7371440" cy="0"/>
          </a:xfrm>
          <a:prstGeom prst="straightConnector1">
            <a:avLst/>
          </a:prstGeom>
          <a:noFill/>
          <a:ln w="19050" cap="flat" cmpd="sng">
            <a:solidFill>
              <a:srgbClr val="67ACD6"/>
            </a:solidFill>
            <a:prstDash val="solid"/>
            <a:round/>
            <a:headEnd type="none" w="sm" len="sm"/>
            <a:tailEnd type="none" w="sm" len="sm"/>
          </a:ln>
        </p:spPr>
      </p:cxnSp>
      <p:sp>
        <p:nvSpPr>
          <p:cNvPr id="327" name="Google Shape;327;p33"/>
          <p:cNvSpPr/>
          <p:nvPr/>
        </p:nvSpPr>
        <p:spPr>
          <a:xfrm>
            <a:off x="0" y="0"/>
            <a:ext cx="3108959" cy="184248"/>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33"/>
          <p:cNvSpPr/>
          <p:nvPr/>
        </p:nvSpPr>
        <p:spPr>
          <a:xfrm>
            <a:off x="3026591" y="-1"/>
            <a:ext cx="3108959" cy="184248"/>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33"/>
          <p:cNvSpPr/>
          <p:nvPr/>
        </p:nvSpPr>
        <p:spPr>
          <a:xfrm>
            <a:off x="6053182" y="-2"/>
            <a:ext cx="3108959" cy="184248"/>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30" name="Google Shape;330;p33"/>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331" name="Google Shape;331;p33"/>
          <p:cNvSpPr txBox="1"/>
          <p:nvPr/>
        </p:nvSpPr>
        <p:spPr>
          <a:xfrm>
            <a:off x="241921" y="258137"/>
            <a:ext cx="8458200" cy="5847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Title I</a:t>
            </a:r>
            <a:endParaRPr/>
          </a:p>
        </p:txBody>
      </p:sp>
      <p:sp>
        <p:nvSpPr>
          <p:cNvPr id="332" name="Google Shape;332;p33"/>
          <p:cNvSpPr txBox="1"/>
          <p:nvPr/>
        </p:nvSpPr>
        <p:spPr>
          <a:xfrm>
            <a:off x="419875" y="1181875"/>
            <a:ext cx="8055300" cy="517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History </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0" indent="-368300" algn="l" rtl="0">
              <a:lnSpc>
                <a:spcPct val="115000"/>
              </a:lnSpc>
              <a:spcBef>
                <a:spcPts val="6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Written into Law in 1965, Title I is a federal formula grant which supports our high need student populations.  It is based on poverty data for the district and allocated to schools according to Free &amp; Reduced Lunch (FRL) populations.</a:t>
            </a:r>
            <a:endParaRPr/>
          </a:p>
          <a:p>
            <a:pPr marL="0" marR="0" lvl="0" indent="0" algn="l" rtl="0">
              <a:lnSpc>
                <a:spcPct val="115000"/>
              </a:lnSpc>
              <a:spcBef>
                <a:spcPts val="140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457200" marR="0" lvl="0" indent="-368300" algn="l" rtl="0">
              <a:lnSpc>
                <a:spcPct val="115000"/>
              </a:lnSpc>
              <a:spcBef>
                <a:spcPts val="8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Formula grants, unlike competitive grants, are guaranteed funding streams from federal agencies for supporting populations who otherwise may not have the opportunity to receive fiscal and programmatic supports.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34"/>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338" name="Google Shape;338;p34"/>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339" name="Google Shape;339;p34"/>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p34"/>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p34"/>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42" name="Google Shape;342;p34"/>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343" name="Google Shape;343;p34"/>
          <p:cNvSpPr txBox="1"/>
          <p:nvPr/>
        </p:nvSpPr>
        <p:spPr>
          <a:xfrm>
            <a:off x="241921" y="25813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Title I</a:t>
            </a:r>
            <a:endParaRPr/>
          </a:p>
        </p:txBody>
      </p:sp>
      <p:sp>
        <p:nvSpPr>
          <p:cNvPr id="344" name="Google Shape;344;p34"/>
          <p:cNvSpPr txBox="1"/>
          <p:nvPr/>
        </p:nvSpPr>
        <p:spPr>
          <a:xfrm>
            <a:off x="419875" y="1181875"/>
            <a:ext cx="8055300" cy="5178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How Does Title I Support Student Achievement?</a:t>
            </a:r>
            <a:endParaRPr/>
          </a:p>
          <a:p>
            <a:pPr marL="457200" marR="0" lvl="0" indent="-368300" algn="l" rtl="0">
              <a:lnSpc>
                <a:spcPct val="115000"/>
              </a:lnSpc>
              <a:spcBef>
                <a:spcPts val="6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All federal funds are supplemental to support the whole child; including academic and social emotional learning.  </a:t>
            </a:r>
            <a:endParaRPr/>
          </a:p>
          <a:p>
            <a:pPr marL="457200" marR="0" lvl="0" indent="-368300" algn="l" rtl="0">
              <a:lnSpc>
                <a:spcPct val="115000"/>
              </a:lnSpc>
              <a:spcBef>
                <a:spcPts val="14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The Unified Improvement Plan (UIP) &amp; Title I School-Wide Program: By Completing a High Quality UIP you will meet the TI School-Wide Program. </a:t>
            </a:r>
            <a:endParaRPr/>
          </a:p>
          <a:p>
            <a:pPr marL="914400" marR="0" lvl="1" indent="-368300" algn="l" rtl="0">
              <a:lnSpc>
                <a:spcPct val="115000"/>
              </a:lnSpc>
              <a:spcBef>
                <a:spcPts val="14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Why? They are integrative programs working together to raise Student Achievement </a:t>
            </a:r>
            <a:endParaRPr/>
          </a:p>
          <a:p>
            <a:pPr marL="457200" marR="0" lvl="0" indent="-368300" algn="l" rtl="0">
              <a:lnSpc>
                <a:spcPct val="115000"/>
              </a:lnSpc>
              <a:spcBef>
                <a:spcPts val="14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Parent Engagement: 1% of the district’s Title I budget will be distributed to schools to support parent engagement.</a:t>
            </a:r>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7"/>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113" name="Google Shape;113;p17"/>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114" name="Google Shape;114;p17"/>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17"/>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17"/>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7" name="Google Shape;117;p17"/>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118" name="Google Shape;118;p17"/>
          <p:cNvSpPr txBox="1"/>
          <p:nvPr/>
        </p:nvSpPr>
        <p:spPr>
          <a:xfrm>
            <a:off x="342897" y="23919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FF"/>
              </a:buClr>
              <a:buSzPts val="800"/>
              <a:buFont typeface="Calibri"/>
              <a:buNone/>
            </a:pPr>
            <a:r>
              <a:rPr lang="en-US" sz="3200" b="1" i="0" u="none" strike="noStrike" cap="none">
                <a:solidFill>
                  <a:srgbClr val="0000FF"/>
                </a:solidFill>
                <a:latin typeface="Calibri"/>
                <a:ea typeface="Calibri"/>
                <a:cs typeface="Calibri"/>
                <a:sym typeface="Calibri"/>
              </a:rPr>
              <a:t>Outcomes:</a:t>
            </a:r>
            <a:endParaRPr/>
          </a:p>
        </p:txBody>
      </p:sp>
      <p:sp>
        <p:nvSpPr>
          <p:cNvPr id="119" name="Google Shape;119;p17"/>
          <p:cNvSpPr txBox="1"/>
          <p:nvPr/>
        </p:nvSpPr>
        <p:spPr>
          <a:xfrm>
            <a:off x="200250" y="1032273"/>
            <a:ext cx="8249400" cy="46992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400"/>
              <a:buFont typeface="Arial"/>
              <a:buNone/>
            </a:pPr>
            <a:r>
              <a:rPr lang="en-US" sz="2400" b="1" i="0" u="none" strike="noStrike" cap="none">
                <a:solidFill>
                  <a:srgbClr val="000000"/>
                </a:solidFill>
                <a:latin typeface="Calibri"/>
                <a:ea typeface="Calibri"/>
                <a:cs typeface="Calibri"/>
                <a:sym typeface="Calibri"/>
              </a:rPr>
              <a:t>School Leaders will gain a deeper understanding of:</a:t>
            </a:r>
            <a:r>
              <a:rPr lang="en-US" sz="2400" b="0" i="0" u="none" strike="noStrike" cap="none">
                <a:solidFill>
                  <a:srgbClr val="000000"/>
                </a:solidFill>
                <a:latin typeface="Calibri"/>
                <a:ea typeface="Calibri"/>
                <a:cs typeface="Calibri"/>
                <a:sym typeface="Calibri"/>
              </a:rPr>
              <a:t> </a:t>
            </a:r>
            <a:endParaRPr/>
          </a:p>
          <a:p>
            <a:pPr marL="285750" marR="0" lvl="0" indent="-2857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Comprehensive school governance requirements as set by Federal, State and DPS Board policies </a:t>
            </a:r>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Integrating ELA-PACS, Title 1 Requirements and School Accountability Committees </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Resources to move your school from compliance to commitment </a:t>
            </a:r>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35"/>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350" name="Google Shape;350;p35"/>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351" name="Google Shape;351;p35"/>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2" name="Google Shape;352;p35"/>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3" name="Google Shape;353;p35"/>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54" name="Google Shape;354;p35"/>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355" name="Google Shape;355;p35"/>
          <p:cNvSpPr txBox="1"/>
          <p:nvPr/>
        </p:nvSpPr>
        <p:spPr>
          <a:xfrm>
            <a:off x="241921" y="25813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UIP</a:t>
            </a:r>
            <a:endParaRPr sz="3200" b="1" i="0" u="none" strike="noStrike" cap="none">
              <a:solidFill>
                <a:srgbClr val="0076BC"/>
              </a:solidFill>
              <a:latin typeface="Calibri"/>
              <a:ea typeface="Calibri"/>
              <a:cs typeface="Calibri"/>
              <a:sym typeface="Calibri"/>
            </a:endParaRPr>
          </a:p>
        </p:txBody>
      </p:sp>
      <p:sp>
        <p:nvSpPr>
          <p:cNvPr id="356" name="Google Shape;356;p35"/>
          <p:cNvSpPr txBox="1"/>
          <p:nvPr/>
        </p:nvSpPr>
        <p:spPr>
          <a:xfrm>
            <a:off x="443371" y="1043585"/>
            <a:ext cx="8055300" cy="5178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How do schools address Title I in their UIP?</a:t>
            </a:r>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Calibri"/>
              <a:buNone/>
            </a:pPr>
            <a:r>
              <a:rPr lang="en-US" sz="1400" b="0" i="1" u="none" strike="noStrike" cap="none">
                <a:solidFill>
                  <a:srgbClr val="000000"/>
                </a:solidFill>
                <a:latin typeface="Calibri"/>
                <a:ea typeface="Calibri"/>
                <a:cs typeface="Calibri"/>
                <a:sym typeface="Calibri"/>
              </a:rPr>
              <a:t>Note: These are requirements for all schools, regardless of Title I identification. These requirements all align to some of the components of ESSA.  </a:t>
            </a:r>
            <a:endParaRPr/>
          </a:p>
          <a:p>
            <a:pPr marL="0" marR="0" lvl="0" indent="0" algn="l" rtl="0">
              <a:lnSpc>
                <a:spcPct val="115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57" name="Google Shape;357;p35"/>
          <p:cNvGraphicFramePr/>
          <p:nvPr/>
        </p:nvGraphicFramePr>
        <p:xfrm>
          <a:off x="325297" y="1634354"/>
          <a:ext cx="8229600" cy="3667820"/>
        </p:xfrm>
        <a:graphic>
          <a:graphicData uri="http://schemas.openxmlformats.org/drawingml/2006/table">
            <a:tbl>
              <a:tblPr firstRow="1" bandRow="1">
                <a:noFill/>
                <a:tableStyleId>{51E52B90-156D-476F-B6F5-9BC4E65CD6BB}</a:tableStyleId>
              </a:tblPr>
              <a:tblGrid>
                <a:gridCol w="2571300">
                  <a:extLst>
                    <a:ext uri="{9D8B030D-6E8A-4147-A177-3AD203B41FA5}">
                      <a16:colId xmlns:a16="http://schemas.microsoft.com/office/drawing/2014/main" val="20000"/>
                    </a:ext>
                  </a:extLst>
                </a:gridCol>
                <a:gridCol w="56583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UIP Component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Title I Requirement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Brief Description</a:t>
                      </a:r>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School’s recent parent, family and community engagement plan. </a:t>
                      </a:r>
                      <a:endParaRPr sz="1400" u="none" strike="noStrike" cap="none"/>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UIP Development process includes parents and community members; UIP is publicly available. </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Current Performance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Disaggregated data analysis to review the performance of all student groups.</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Root Cause Analysis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A school-level needs assessment. </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Major Improvement Strategies</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Description of how the school plans on upgrading the entire educational program to improve achievement of the lowest-achieving students. </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Planning Form (Action Steps and Benchmarks)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Identification of how the plan will be operationalized and progress monitored. </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Steps to include parents, family and the community in the improvement efforts. </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36"/>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363" name="Google Shape;363;p36"/>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364" name="Google Shape;364;p36"/>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36"/>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p36"/>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67" name="Google Shape;367;p36"/>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368" name="Google Shape;368;p36"/>
          <p:cNvSpPr txBox="1"/>
          <p:nvPr/>
        </p:nvSpPr>
        <p:spPr>
          <a:xfrm>
            <a:off x="241921" y="25813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Title I</a:t>
            </a:r>
            <a:endParaRPr sz="3200" b="1" i="0" u="none" strike="noStrike" cap="none">
              <a:solidFill>
                <a:srgbClr val="0076BC"/>
              </a:solidFill>
              <a:latin typeface="Calibri"/>
              <a:ea typeface="Calibri"/>
              <a:cs typeface="Calibri"/>
              <a:sym typeface="Calibri"/>
            </a:endParaRPr>
          </a:p>
        </p:txBody>
      </p:sp>
      <p:sp>
        <p:nvSpPr>
          <p:cNvPr id="369" name="Google Shape;369;p36"/>
          <p:cNvSpPr txBox="1"/>
          <p:nvPr/>
        </p:nvSpPr>
        <p:spPr>
          <a:xfrm>
            <a:off x="151300" y="2079775"/>
            <a:ext cx="3513000" cy="46794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Have a Parent Engagement Policy (Title I and Board Policy requirement)</a:t>
            </a:r>
            <a:endParaRPr/>
          </a:p>
          <a:p>
            <a:pPr marL="457200" marR="0" lvl="0" indent="-368300" algn="l" rtl="0">
              <a:lnSpc>
                <a:spcPct val="115000"/>
              </a:lnSpc>
              <a:spcBef>
                <a:spcPts val="120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Have a Parent School Compact and share it with all parents</a:t>
            </a:r>
            <a:endParaRPr/>
          </a:p>
          <a:p>
            <a:pPr marL="457200" marR="0" lvl="0" indent="-368300" algn="l" rtl="0">
              <a:lnSpc>
                <a:spcPct val="115000"/>
              </a:lnSpc>
              <a:spcBef>
                <a:spcPts val="120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Hold a TI Mandatory Parent Meeting in the 1</a:t>
            </a:r>
            <a:r>
              <a:rPr lang="en-US" sz="1600" b="0" i="0" u="none" strike="noStrike" cap="none" baseline="30000">
                <a:solidFill>
                  <a:schemeClr val="dk1"/>
                </a:solidFill>
                <a:latin typeface="Calibri"/>
                <a:ea typeface="Calibri"/>
                <a:cs typeface="Calibri"/>
                <a:sym typeface="Calibri"/>
              </a:rPr>
              <a:t>st</a:t>
            </a:r>
            <a:r>
              <a:rPr lang="en-US" sz="1600" b="0" i="0" u="none" strike="noStrike" cap="none">
                <a:solidFill>
                  <a:schemeClr val="dk1"/>
                </a:solidFill>
                <a:latin typeface="Calibri"/>
                <a:ea typeface="Calibri"/>
                <a:cs typeface="Calibri"/>
                <a:sym typeface="Calibri"/>
              </a:rPr>
              <a:t> trimester; submit agenda and sign-in sheet by the 2</a:t>
            </a:r>
            <a:r>
              <a:rPr lang="en-US" sz="1600" b="0" i="0" u="none" strike="noStrike" cap="none" baseline="30000">
                <a:solidFill>
                  <a:schemeClr val="dk1"/>
                </a:solidFill>
                <a:latin typeface="Calibri"/>
                <a:ea typeface="Calibri"/>
                <a:cs typeface="Calibri"/>
                <a:sym typeface="Calibri"/>
              </a:rPr>
              <a:t>nd</a:t>
            </a:r>
            <a:r>
              <a:rPr lang="en-US" sz="1600" b="0" i="0" u="none" strike="noStrike" cap="none">
                <a:solidFill>
                  <a:schemeClr val="dk1"/>
                </a:solidFill>
                <a:latin typeface="Calibri"/>
                <a:ea typeface="Calibri"/>
                <a:cs typeface="Calibri"/>
                <a:sym typeface="Calibri"/>
              </a:rPr>
              <a:t> week of November</a:t>
            </a:r>
            <a:endParaRPr/>
          </a:p>
          <a:p>
            <a:pPr marL="457200" marR="0" lvl="0" indent="-368300" algn="l" rtl="0">
              <a:lnSpc>
                <a:spcPct val="115000"/>
              </a:lnSpc>
              <a:spcBef>
                <a:spcPts val="120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School-wide program in UIP</a:t>
            </a:r>
            <a:endParaRPr/>
          </a:p>
          <a:p>
            <a:pPr marL="457200" marR="0" lvl="0" indent="-368300" algn="l" rtl="0">
              <a:lnSpc>
                <a:spcPct val="115000"/>
              </a:lnSpc>
              <a:spcBef>
                <a:spcPts val="1200"/>
              </a:spcBef>
              <a:spcAft>
                <a:spcPts val="0"/>
              </a:spcAft>
              <a:buClr>
                <a:srgbClr val="000000"/>
              </a:buClr>
              <a:buSzPts val="1600"/>
              <a:buFont typeface="Calibri"/>
              <a:buChar char="●"/>
            </a:pPr>
            <a:r>
              <a:rPr lang="en-US" sz="1600" b="0" i="0" u="none" strike="noStrike" cap="none">
                <a:solidFill>
                  <a:srgbClr val="000000"/>
                </a:solidFill>
                <a:latin typeface="Calibri"/>
                <a:ea typeface="Calibri"/>
                <a:cs typeface="Calibri"/>
                <a:sym typeface="Calibri"/>
              </a:rPr>
              <a:t>Work with parents to determine how to spend Title I Parent Engagement (1%) </a:t>
            </a:r>
            <a:endParaRPr sz="1600" b="0" i="0" u="none" strike="noStrike" cap="none">
              <a:solidFill>
                <a:srgbClr val="000000"/>
              </a:solidFill>
              <a:latin typeface="Calibri"/>
              <a:ea typeface="Calibri"/>
              <a:cs typeface="Calibri"/>
              <a:sym typeface="Calibri"/>
            </a:endParaRPr>
          </a:p>
          <a:p>
            <a:pPr marL="457200" marR="0" lvl="0" indent="-254000" algn="l" rtl="0">
              <a:lnSpc>
                <a:spcPct val="115000"/>
              </a:lnSpc>
              <a:spcBef>
                <a:spcPts val="1200"/>
              </a:spcBef>
              <a:spcAft>
                <a:spcPts val="0"/>
              </a:spcAft>
              <a:buClr>
                <a:srgbClr val="000000"/>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70" name="Google Shape;370;p36"/>
          <p:cNvSpPr/>
          <p:nvPr/>
        </p:nvSpPr>
        <p:spPr>
          <a:xfrm>
            <a:off x="448400" y="1485475"/>
            <a:ext cx="7752900" cy="594300"/>
          </a:xfrm>
          <a:prstGeom prst="stripedRightArrow">
            <a:avLst>
              <a:gd name="adj1" fmla="val 50000"/>
              <a:gd name="adj2" fmla="val 50000"/>
            </a:avLst>
          </a:prstGeom>
          <a:solidFill>
            <a:srgbClr val="FA5A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6"/>
          <p:cNvSpPr txBox="1"/>
          <p:nvPr/>
        </p:nvSpPr>
        <p:spPr>
          <a:xfrm>
            <a:off x="5176202" y="2046328"/>
            <a:ext cx="3513000" cy="4679400"/>
          </a:xfrm>
          <a:prstGeom prst="rect">
            <a:avLst/>
          </a:prstGeom>
          <a:noFill/>
          <a:ln>
            <a:noFill/>
          </a:ln>
        </p:spPr>
        <p:txBody>
          <a:bodyPr spcFirstLastPara="1" wrap="square" lIns="91425" tIns="91425" rIns="91425" bIns="91425" anchor="t" anchorCtr="0">
            <a:noAutofit/>
          </a:bodyPr>
          <a:lstStyle/>
          <a:p>
            <a:pPr marL="457200" marR="0" lvl="0" indent="-24130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600"/>
              </a:spcBef>
              <a:spcAft>
                <a:spcPts val="0"/>
              </a:spcAft>
              <a:buClr>
                <a:srgbClr val="000000"/>
              </a:buClr>
              <a:buSzPts val="1600"/>
              <a:buFont typeface="Calibri"/>
              <a:buChar char="●"/>
            </a:pPr>
            <a:r>
              <a:rPr lang="en-US" sz="1600" b="0" i="0" u="none" strike="noStrike" cap="none">
                <a:solidFill>
                  <a:srgbClr val="000000"/>
                </a:solidFill>
                <a:latin typeface="Calibri"/>
                <a:ea typeface="Calibri"/>
                <a:cs typeface="Calibri"/>
                <a:sym typeface="Calibri"/>
              </a:rPr>
              <a:t>Form academic partnership with parents</a:t>
            </a:r>
            <a:endParaRPr/>
          </a:p>
          <a:p>
            <a:pPr marL="457200" marR="0" lvl="0" indent="-254000" algn="l" rtl="0">
              <a:lnSpc>
                <a:spcPct val="100000"/>
              </a:lnSpc>
              <a:spcBef>
                <a:spcPts val="60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600"/>
              </a:spcBef>
              <a:spcAft>
                <a:spcPts val="0"/>
              </a:spcAft>
              <a:buClr>
                <a:srgbClr val="000000"/>
              </a:buClr>
              <a:buSzPts val="1600"/>
              <a:buFont typeface="Calibri"/>
              <a:buChar char="●"/>
            </a:pPr>
            <a:r>
              <a:rPr lang="en-US" sz="1600" b="0" i="0" u="none" strike="noStrike" cap="none">
                <a:solidFill>
                  <a:srgbClr val="000000"/>
                </a:solidFill>
                <a:latin typeface="Calibri"/>
                <a:ea typeface="Calibri"/>
                <a:cs typeface="Calibri"/>
                <a:sym typeface="Calibri"/>
              </a:rPr>
              <a:t>Seek feedback on the Parent Engagement Policy and Parent School Compact, modify to include feedback. </a:t>
            </a:r>
            <a:endParaRPr/>
          </a:p>
          <a:p>
            <a:pPr marL="457200" marR="0" lvl="0" indent="-254000" algn="l" rtl="0">
              <a:lnSpc>
                <a:spcPct val="100000"/>
              </a:lnSpc>
              <a:spcBef>
                <a:spcPts val="60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600"/>
              </a:spcBef>
              <a:spcAft>
                <a:spcPts val="0"/>
              </a:spcAft>
              <a:buClr>
                <a:srgbClr val="000000"/>
              </a:buClr>
              <a:buSzPts val="1600"/>
              <a:buFont typeface="Calibri"/>
              <a:buChar char="●"/>
            </a:pPr>
            <a:r>
              <a:rPr lang="en-US" sz="1600" b="0" i="0" u="none" strike="noStrike" cap="none">
                <a:solidFill>
                  <a:srgbClr val="000000"/>
                </a:solidFill>
                <a:latin typeface="Calibri"/>
                <a:ea typeface="Calibri"/>
                <a:cs typeface="Calibri"/>
                <a:sym typeface="Calibri"/>
              </a:rPr>
              <a:t>Complete High Quality UIP</a:t>
            </a:r>
            <a:endParaRPr/>
          </a:p>
          <a:p>
            <a:pPr marL="457200" marR="0" lvl="0" indent="-254000" algn="l" rtl="0">
              <a:lnSpc>
                <a:spcPct val="100000"/>
              </a:lnSpc>
              <a:spcBef>
                <a:spcPts val="60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600"/>
              </a:spcBef>
              <a:spcAft>
                <a:spcPts val="0"/>
              </a:spcAft>
              <a:buClr>
                <a:srgbClr val="000000"/>
              </a:buClr>
              <a:buSzPts val="1600"/>
              <a:buFont typeface="Calibri"/>
              <a:buChar char="●"/>
            </a:pPr>
            <a:r>
              <a:rPr lang="en-US" sz="1600" b="0" i="0" u="none" strike="noStrike" cap="none">
                <a:solidFill>
                  <a:srgbClr val="000000"/>
                </a:solidFill>
                <a:latin typeface="Calibri"/>
                <a:ea typeface="Calibri"/>
                <a:cs typeface="Calibri"/>
                <a:sym typeface="Calibri"/>
              </a:rPr>
              <a:t>Integrate Title I work into CSC or ELA-PAC meetings</a:t>
            </a:r>
            <a:endParaRPr sz="1600" b="0" i="0" u="none" strike="noStrike" cap="none">
              <a:solidFill>
                <a:srgbClr val="000000"/>
              </a:solidFill>
              <a:latin typeface="Calibri"/>
              <a:ea typeface="Calibri"/>
              <a:cs typeface="Calibri"/>
              <a:sym typeface="Calibri"/>
            </a:endParaRPr>
          </a:p>
        </p:txBody>
      </p:sp>
      <p:sp>
        <p:nvSpPr>
          <p:cNvPr id="372" name="Google Shape;372;p36"/>
          <p:cNvSpPr txBox="1"/>
          <p:nvPr/>
        </p:nvSpPr>
        <p:spPr>
          <a:xfrm>
            <a:off x="470400" y="1089350"/>
            <a:ext cx="2638500" cy="39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COMPLIANCE</a:t>
            </a:r>
            <a:endParaRPr/>
          </a:p>
        </p:txBody>
      </p:sp>
      <p:sp>
        <p:nvSpPr>
          <p:cNvPr id="373" name="Google Shape;373;p36"/>
          <p:cNvSpPr txBox="1"/>
          <p:nvPr/>
        </p:nvSpPr>
        <p:spPr>
          <a:xfrm>
            <a:off x="5854890" y="1050250"/>
            <a:ext cx="2836710" cy="39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COMMITMENT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37"/>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379" name="Google Shape;379;p37"/>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380" name="Google Shape;380;p37"/>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p37"/>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p37"/>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83" name="Google Shape;383;p37"/>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384" name="Google Shape;384;p37"/>
          <p:cNvSpPr txBox="1"/>
          <p:nvPr/>
        </p:nvSpPr>
        <p:spPr>
          <a:xfrm>
            <a:off x="241921" y="25813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Title I</a:t>
            </a:r>
            <a:endParaRPr/>
          </a:p>
        </p:txBody>
      </p:sp>
      <p:sp>
        <p:nvSpPr>
          <p:cNvPr id="385" name="Google Shape;385;p37"/>
          <p:cNvSpPr txBox="1"/>
          <p:nvPr/>
        </p:nvSpPr>
        <p:spPr>
          <a:xfrm>
            <a:off x="419875" y="1181875"/>
            <a:ext cx="8055300" cy="5178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Why it’s important schools committ to fulfill Title I requirements?</a:t>
            </a:r>
            <a:endParaRPr/>
          </a:p>
          <a:p>
            <a:pPr marL="0" marR="0" lvl="0" indent="0" algn="l" rtl="0">
              <a:lnSpc>
                <a:spcPct val="115000"/>
              </a:lnSpc>
              <a:spcBef>
                <a:spcPts val="120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a:p>
            <a:pPr marL="457200" marR="0" lvl="0" indent="-368300" algn="l" rtl="0">
              <a:lnSpc>
                <a:spcPct val="115000"/>
              </a:lnSpc>
              <a:spcBef>
                <a:spcPts val="12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Not meeting Title I requirements puts financial supports at risk (Loss of Title I funding).  </a:t>
            </a:r>
            <a:endParaRPr/>
          </a:p>
          <a:p>
            <a:pPr marL="0" marR="0" lvl="0" indent="0" algn="l" rtl="0">
              <a:lnSpc>
                <a:spcPct val="115000"/>
              </a:lnSpc>
              <a:spcBef>
                <a:spcPts val="120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457200" marR="0" lvl="0" indent="-368300" algn="l" rtl="0">
              <a:lnSpc>
                <a:spcPct val="115000"/>
              </a:lnSpc>
              <a:spcBef>
                <a:spcPts val="12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The monitoring of our Title I funding and program is critical for the compliance and audit procedures occurring throughout the grant cycle.</a:t>
            </a:r>
            <a:endParaRPr/>
          </a:p>
          <a:p>
            <a:pPr marL="0" marR="0" lvl="0" indent="0" algn="l" rtl="0">
              <a:lnSpc>
                <a:spcPct val="115000"/>
              </a:lnSpc>
              <a:spcBef>
                <a:spcPts val="120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38"/>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391" name="Google Shape;391;p38"/>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392" name="Google Shape;392;p38"/>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38"/>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4" name="Google Shape;394;p38"/>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95" name="Google Shape;395;p38"/>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396" name="Google Shape;396;p38"/>
          <p:cNvSpPr txBox="1"/>
          <p:nvPr/>
        </p:nvSpPr>
        <p:spPr>
          <a:xfrm>
            <a:off x="241921" y="258137"/>
            <a:ext cx="8587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5D8F1"/>
              </a:buClr>
              <a:buSzPts val="800"/>
              <a:buFont typeface="Calibri"/>
              <a:buNone/>
            </a:pPr>
            <a:r>
              <a:rPr lang="en-US" sz="3200" b="1" i="0" u="none" strike="noStrike" cap="none">
                <a:solidFill>
                  <a:srgbClr val="C5D8F1"/>
                </a:solidFill>
                <a:latin typeface="Calibri"/>
                <a:ea typeface="Calibri"/>
                <a:cs typeface="Calibri"/>
                <a:sym typeface="Calibri"/>
              </a:rPr>
              <a:t>Moving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PTLT Valverde</a:t>
            </a:r>
            <a:endParaRPr/>
          </a:p>
        </p:txBody>
      </p:sp>
      <p:sp>
        <p:nvSpPr>
          <p:cNvPr id="397" name="Google Shape;397;p38"/>
          <p:cNvSpPr txBox="1"/>
          <p:nvPr/>
        </p:nvSpPr>
        <p:spPr>
          <a:xfrm>
            <a:off x="256389" y="3589266"/>
            <a:ext cx="3044099" cy="175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600"/>
              <a:buFont typeface="Calibri"/>
              <a:buNone/>
            </a:pPr>
            <a:r>
              <a:rPr lang="en-US" sz="2400" b="1" i="0" u="none" strike="noStrike" cap="none">
                <a:solidFill>
                  <a:schemeClr val="accent1"/>
                </a:solidFill>
                <a:latin typeface="Calibri"/>
                <a:ea typeface="Calibri"/>
                <a:cs typeface="Calibri"/>
                <a:sym typeface="Calibri"/>
              </a:rPr>
              <a:t>PTLT members </a:t>
            </a:r>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Principal and AP</a:t>
            </a:r>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One teacher per grade level – and they invited parents</a:t>
            </a:r>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1-2 Parents per grade level</a:t>
            </a:r>
            <a:endParaRPr/>
          </a:p>
        </p:txBody>
      </p:sp>
      <p:sp>
        <p:nvSpPr>
          <p:cNvPr id="398" name="Google Shape;398;p38"/>
          <p:cNvSpPr txBox="1"/>
          <p:nvPr/>
        </p:nvSpPr>
        <p:spPr>
          <a:xfrm>
            <a:off x="268145" y="1473807"/>
            <a:ext cx="8010600" cy="14772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Compliance with CSC, ELA and Title I Parent Engagement </a:t>
            </a:r>
            <a:endParaRPr/>
          </a:p>
          <a:p>
            <a:pPr marL="285750" marR="0" lvl="0" indent="-28575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Community Voice heard </a:t>
            </a:r>
            <a:endParaRPr/>
          </a:p>
          <a:p>
            <a:pPr marL="285750" marR="0" lvl="0" indent="-28575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Turned  the PTLT organization into umbrella organization governance</a:t>
            </a:r>
            <a:endParaRPr/>
          </a:p>
          <a:p>
            <a:pPr marL="285750" marR="0" lvl="0" indent="-28575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Monthly meeting</a:t>
            </a:r>
            <a:endParaRPr/>
          </a:p>
        </p:txBody>
      </p:sp>
      <p:sp>
        <p:nvSpPr>
          <p:cNvPr id="399" name="Google Shape;399;p38"/>
          <p:cNvSpPr txBox="1"/>
          <p:nvPr/>
        </p:nvSpPr>
        <p:spPr>
          <a:xfrm>
            <a:off x="241921" y="1102486"/>
            <a:ext cx="85875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600"/>
              <a:buFont typeface="Calibri"/>
              <a:buNone/>
            </a:pPr>
            <a:r>
              <a:rPr lang="en-US" sz="2400" b="1" i="0" u="none" strike="noStrike" cap="none">
                <a:solidFill>
                  <a:schemeClr val="accent1"/>
                </a:solidFill>
                <a:latin typeface="Calibri"/>
                <a:ea typeface="Calibri"/>
                <a:cs typeface="Calibri"/>
                <a:sym typeface="Calibri"/>
              </a:rPr>
              <a:t>PTLT Compliance and Commitment</a:t>
            </a:r>
            <a:endParaRPr/>
          </a:p>
        </p:txBody>
      </p:sp>
      <p:sp>
        <p:nvSpPr>
          <p:cNvPr id="400" name="Google Shape;400;p38"/>
          <p:cNvSpPr txBox="1"/>
          <p:nvPr/>
        </p:nvSpPr>
        <p:spPr>
          <a:xfrm>
            <a:off x="387835" y="3457287"/>
            <a:ext cx="237599"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450"/>
              <a:buFont typeface="Calibri"/>
              <a:buNone/>
            </a:pPr>
            <a:r>
              <a:rPr lang="en-US" sz="1800" b="1" i="0" u="none" strike="noStrike" cap="none">
                <a:solidFill>
                  <a:schemeClr val="accent1"/>
                </a:solidFill>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1" name="Google Shape;401;p38"/>
          <p:cNvPicPr preferRelativeResize="0"/>
          <p:nvPr/>
        </p:nvPicPr>
        <p:blipFill rotWithShape="1">
          <a:blip r:embed="rId4">
            <a:alphaModFix/>
          </a:blip>
          <a:srcRect/>
          <a:stretch/>
        </p:blipFill>
        <p:spPr>
          <a:xfrm>
            <a:off x="3838692" y="3032203"/>
            <a:ext cx="4172100" cy="3128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39"/>
          <p:cNvPicPr preferRelativeResize="0"/>
          <p:nvPr/>
        </p:nvPicPr>
        <p:blipFill rotWithShape="1">
          <a:blip r:embed="rId3">
            <a:alphaModFix/>
          </a:blip>
          <a:srcRect/>
          <a:stretch/>
        </p:blipFill>
        <p:spPr>
          <a:xfrm>
            <a:off x="8173767" y="5942194"/>
            <a:ext cx="856341" cy="856341"/>
          </a:xfrm>
          <a:prstGeom prst="rect">
            <a:avLst/>
          </a:prstGeom>
          <a:noFill/>
          <a:ln>
            <a:noFill/>
          </a:ln>
        </p:spPr>
      </p:pic>
      <p:cxnSp>
        <p:nvCxnSpPr>
          <p:cNvPr id="407" name="Google Shape;407;p39"/>
          <p:cNvCxnSpPr/>
          <p:nvPr/>
        </p:nvCxnSpPr>
        <p:spPr>
          <a:xfrm>
            <a:off x="639202" y="6511883"/>
            <a:ext cx="7371440" cy="0"/>
          </a:xfrm>
          <a:prstGeom prst="straightConnector1">
            <a:avLst/>
          </a:prstGeom>
          <a:noFill/>
          <a:ln w="19050" cap="flat" cmpd="sng">
            <a:solidFill>
              <a:srgbClr val="67ACD6"/>
            </a:solidFill>
            <a:prstDash val="solid"/>
            <a:round/>
            <a:headEnd type="none" w="sm" len="sm"/>
            <a:tailEnd type="none" w="sm" len="sm"/>
          </a:ln>
        </p:spPr>
      </p:cxnSp>
      <p:sp>
        <p:nvSpPr>
          <p:cNvPr id="408" name="Google Shape;408;p39"/>
          <p:cNvSpPr/>
          <p:nvPr/>
        </p:nvSpPr>
        <p:spPr>
          <a:xfrm>
            <a:off x="0" y="0"/>
            <a:ext cx="3108959" cy="184248"/>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9" name="Google Shape;409;p39"/>
          <p:cNvSpPr/>
          <p:nvPr/>
        </p:nvSpPr>
        <p:spPr>
          <a:xfrm>
            <a:off x="3026591" y="-1"/>
            <a:ext cx="3108959" cy="184248"/>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0" name="Google Shape;410;p39"/>
          <p:cNvSpPr/>
          <p:nvPr/>
        </p:nvSpPr>
        <p:spPr>
          <a:xfrm>
            <a:off x="6053182" y="-2"/>
            <a:ext cx="3108959" cy="184248"/>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11" name="Google Shape;411;p39"/>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412" name="Google Shape;412;p39"/>
          <p:cNvSpPr txBox="1"/>
          <p:nvPr/>
        </p:nvSpPr>
        <p:spPr>
          <a:xfrm>
            <a:off x="241921" y="258137"/>
            <a:ext cx="8587446" cy="5847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Group Work | Case Studies</a:t>
            </a:r>
            <a:r>
              <a:rPr lang="en-US" sz="3200" b="1" i="0" u="none" strike="noStrike" cap="none">
                <a:solidFill>
                  <a:srgbClr val="0076BC"/>
                </a:solidFill>
                <a:latin typeface="Calibri"/>
                <a:ea typeface="Calibri"/>
                <a:cs typeface="Calibri"/>
                <a:sym typeface="Calibri"/>
              </a:rPr>
              <a:t>  </a:t>
            </a:r>
            <a:endParaRPr/>
          </a:p>
        </p:txBody>
      </p:sp>
      <p:sp>
        <p:nvSpPr>
          <p:cNvPr id="413" name="Google Shape;413;p39"/>
          <p:cNvSpPr txBox="1"/>
          <p:nvPr/>
        </p:nvSpPr>
        <p:spPr>
          <a:xfrm>
            <a:off x="515350" y="1194300"/>
            <a:ext cx="7790400" cy="23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In your groups, please work through the case study at your table.</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Resources to consider:</a:t>
            </a:r>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Consider the checklist you’ve been provided, </a:t>
            </a:r>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Commons Resources </a:t>
            </a:r>
            <a:endParaRPr/>
          </a:p>
          <a:p>
            <a:pPr marL="914400" marR="0" lvl="0" indent="-228600" algn="l" rtl="0">
              <a:lnSpc>
                <a:spcPct val="100000"/>
              </a:lnSpc>
              <a:spcBef>
                <a:spcPts val="0"/>
              </a:spcBef>
              <a:spcAft>
                <a:spcPts val="0"/>
              </a:spcAft>
              <a:buClr>
                <a:schemeClr val="hlink"/>
              </a:buClr>
              <a:buSzPts val="1800"/>
              <a:buFont typeface="Arial"/>
              <a:buChar char="●"/>
            </a:pPr>
            <a:r>
              <a:rPr lang="en-US" sz="1800" b="0" i="0" u="sng" strike="noStrike" cap="none">
                <a:solidFill>
                  <a:schemeClr val="hlink"/>
                </a:solidFill>
                <a:latin typeface="Arial"/>
                <a:ea typeface="Arial"/>
                <a:cs typeface="Arial"/>
                <a:sym typeface="Arial"/>
                <a:hlinkClick r:id="rId4"/>
              </a:rPr>
              <a:t>http://thecommons.dpsk12.org/Page/626</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Arial"/>
                <a:ea typeface="Arial"/>
                <a:cs typeface="Arial"/>
                <a:sym typeface="Arial"/>
              </a:rPr>
              <a:t>Answer, consider and discuss the questions pertinent to the study.</a:t>
            </a:r>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We will share out in 10 minutes.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40"/>
          <p:cNvPicPr preferRelativeResize="0"/>
          <p:nvPr/>
        </p:nvPicPr>
        <p:blipFill rotWithShape="1">
          <a:blip r:embed="rId3">
            <a:alphaModFix/>
          </a:blip>
          <a:srcRect/>
          <a:stretch/>
        </p:blipFill>
        <p:spPr>
          <a:xfrm>
            <a:off x="8173767" y="5942194"/>
            <a:ext cx="856341" cy="856341"/>
          </a:xfrm>
          <a:prstGeom prst="rect">
            <a:avLst/>
          </a:prstGeom>
          <a:noFill/>
          <a:ln>
            <a:noFill/>
          </a:ln>
        </p:spPr>
      </p:pic>
      <p:cxnSp>
        <p:nvCxnSpPr>
          <p:cNvPr id="419" name="Google Shape;419;p40"/>
          <p:cNvCxnSpPr/>
          <p:nvPr/>
        </p:nvCxnSpPr>
        <p:spPr>
          <a:xfrm>
            <a:off x="639202" y="6511883"/>
            <a:ext cx="7371440" cy="0"/>
          </a:xfrm>
          <a:prstGeom prst="straightConnector1">
            <a:avLst/>
          </a:prstGeom>
          <a:noFill/>
          <a:ln w="19050" cap="flat" cmpd="sng">
            <a:solidFill>
              <a:srgbClr val="67ACD6"/>
            </a:solidFill>
            <a:prstDash val="solid"/>
            <a:round/>
            <a:headEnd type="none" w="sm" len="sm"/>
            <a:tailEnd type="none" w="sm" len="sm"/>
          </a:ln>
        </p:spPr>
      </p:cxnSp>
      <p:sp>
        <p:nvSpPr>
          <p:cNvPr id="420" name="Google Shape;420;p40"/>
          <p:cNvSpPr/>
          <p:nvPr/>
        </p:nvSpPr>
        <p:spPr>
          <a:xfrm>
            <a:off x="0" y="0"/>
            <a:ext cx="3108959" cy="184248"/>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p40"/>
          <p:cNvSpPr/>
          <p:nvPr/>
        </p:nvSpPr>
        <p:spPr>
          <a:xfrm>
            <a:off x="3026591" y="-1"/>
            <a:ext cx="3108959" cy="184248"/>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p40"/>
          <p:cNvSpPr/>
          <p:nvPr/>
        </p:nvSpPr>
        <p:spPr>
          <a:xfrm>
            <a:off x="6053182" y="-2"/>
            <a:ext cx="3108959" cy="184248"/>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23" name="Google Shape;423;p40"/>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424" name="Google Shape;424;p40"/>
          <p:cNvSpPr txBox="1"/>
          <p:nvPr/>
        </p:nvSpPr>
        <p:spPr>
          <a:xfrm>
            <a:off x="241921" y="258137"/>
            <a:ext cx="8587446" cy="5847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Working Session</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6 Questions </a:t>
            </a:r>
            <a:endParaRPr/>
          </a:p>
        </p:txBody>
      </p:sp>
      <p:sp>
        <p:nvSpPr>
          <p:cNvPr id="425" name="Google Shape;425;p40"/>
          <p:cNvSpPr txBox="1"/>
          <p:nvPr/>
        </p:nvSpPr>
        <p:spPr>
          <a:xfrm>
            <a:off x="4556273" y="4228473"/>
            <a:ext cx="1733551" cy="830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00"/>
              <a:buFont typeface="Calibri"/>
              <a:buNone/>
            </a:pPr>
            <a:r>
              <a:rPr lang="en-US" sz="1600" b="1" i="0" u="none" strike="noStrike" cap="none">
                <a:solidFill>
                  <a:schemeClr val="lt1"/>
                </a:solidFill>
                <a:latin typeface="Calibri"/>
                <a:ea typeface="Calibri"/>
                <a:cs typeface="Calibri"/>
                <a:sym typeface="Calibri"/>
              </a:rPr>
              <a:t>Local 6-12 Schools</a:t>
            </a:r>
            <a:endParaRPr/>
          </a:p>
          <a:p>
            <a:pPr marL="0" marR="0" lvl="0" indent="0" algn="l" rtl="0">
              <a:lnSpc>
                <a:spcPct val="100000"/>
              </a:lnSpc>
              <a:spcBef>
                <a:spcPts val="0"/>
              </a:spcBef>
              <a:spcAft>
                <a:spcPts val="0"/>
              </a:spcAft>
              <a:buClr>
                <a:schemeClr val="lt1"/>
              </a:buClr>
              <a:buSzPts val="400"/>
              <a:buFont typeface="Calibri"/>
              <a:buNone/>
            </a:pPr>
            <a:r>
              <a:rPr lang="en-US" sz="1600" b="1" i="0" u="none" strike="noStrike" cap="none">
                <a:solidFill>
                  <a:schemeClr val="lt1"/>
                </a:solidFill>
                <a:latin typeface="Calibri"/>
                <a:ea typeface="Calibri"/>
                <a:cs typeface="Calibri"/>
                <a:sym typeface="Calibri"/>
              </a:rPr>
              <a:t>Bruce Randolph</a:t>
            </a:r>
            <a:endParaRPr/>
          </a:p>
          <a:p>
            <a:pPr marL="0" marR="0" lvl="0" indent="0" algn="l" rtl="0">
              <a:lnSpc>
                <a:spcPct val="100000"/>
              </a:lnSpc>
              <a:spcBef>
                <a:spcPts val="0"/>
              </a:spcBef>
              <a:spcAft>
                <a:spcPts val="0"/>
              </a:spcAft>
              <a:buClr>
                <a:schemeClr val="lt1"/>
              </a:buClr>
              <a:buSzPts val="400"/>
              <a:buFont typeface="Calibri"/>
              <a:buNone/>
            </a:pPr>
            <a:r>
              <a:rPr lang="en-US" sz="1600" b="1" i="0" u="none" strike="noStrike" cap="none">
                <a:solidFill>
                  <a:schemeClr val="lt1"/>
                </a:solidFill>
                <a:latin typeface="Calibri"/>
                <a:ea typeface="Calibri"/>
                <a:cs typeface="Calibri"/>
                <a:sym typeface="Calibri"/>
              </a:rPr>
              <a:t>DSST Cole</a:t>
            </a:r>
            <a:endParaRPr/>
          </a:p>
        </p:txBody>
      </p:sp>
      <p:sp>
        <p:nvSpPr>
          <p:cNvPr id="426" name="Google Shape;426;p40"/>
          <p:cNvSpPr txBox="1"/>
          <p:nvPr/>
        </p:nvSpPr>
        <p:spPr>
          <a:xfrm>
            <a:off x="2962183" y="4817373"/>
            <a:ext cx="1594090" cy="830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00"/>
              <a:buFont typeface="Calibri"/>
              <a:buNone/>
            </a:pPr>
            <a:r>
              <a:rPr lang="en-US" sz="1600" b="1" i="0" u="none" strike="noStrike" cap="none">
                <a:solidFill>
                  <a:schemeClr val="lt1"/>
                </a:solidFill>
                <a:latin typeface="Calibri"/>
                <a:ea typeface="Calibri"/>
                <a:cs typeface="Calibri"/>
                <a:sym typeface="Calibri"/>
              </a:rPr>
              <a:t>Manual Feeder</a:t>
            </a:r>
            <a:endParaRPr/>
          </a:p>
          <a:p>
            <a:pPr marL="0" marR="0" lvl="0" indent="0" algn="l" rtl="0">
              <a:lnSpc>
                <a:spcPct val="100000"/>
              </a:lnSpc>
              <a:spcBef>
                <a:spcPts val="0"/>
              </a:spcBef>
              <a:spcAft>
                <a:spcPts val="0"/>
              </a:spcAft>
              <a:buClr>
                <a:schemeClr val="lt1"/>
              </a:buClr>
              <a:buSzPts val="400"/>
              <a:buFont typeface="Calibri"/>
              <a:buNone/>
            </a:pPr>
            <a:r>
              <a:rPr lang="en-US" sz="1600" b="1" i="0" u="none" strike="noStrike" cap="none">
                <a:solidFill>
                  <a:schemeClr val="lt1"/>
                </a:solidFill>
                <a:latin typeface="Calibri"/>
                <a:ea typeface="Calibri"/>
                <a:cs typeface="Calibri"/>
                <a:sym typeface="Calibri"/>
              </a:rPr>
              <a:t>Whittier, Wyatt, </a:t>
            </a:r>
            <a:endParaRPr/>
          </a:p>
          <a:p>
            <a:pPr marL="0" marR="0" lvl="0" indent="0" algn="l" rtl="0">
              <a:lnSpc>
                <a:spcPct val="100000"/>
              </a:lnSpc>
              <a:spcBef>
                <a:spcPts val="0"/>
              </a:spcBef>
              <a:spcAft>
                <a:spcPts val="0"/>
              </a:spcAft>
              <a:buClr>
                <a:schemeClr val="lt1"/>
              </a:buClr>
              <a:buSzPts val="400"/>
              <a:buFont typeface="Calibri"/>
              <a:buNone/>
            </a:pPr>
            <a:r>
              <a:rPr lang="en-US" sz="1600" b="1" i="0" u="none" strike="noStrike" cap="none">
                <a:solidFill>
                  <a:schemeClr val="lt1"/>
                </a:solidFill>
                <a:latin typeface="Calibri"/>
                <a:ea typeface="Calibri"/>
                <a:cs typeface="Calibri"/>
                <a:sym typeface="Calibri"/>
              </a:rPr>
              <a:t>Pioneer</a:t>
            </a:r>
            <a:endParaRPr/>
          </a:p>
        </p:txBody>
      </p:sp>
      <p:sp>
        <p:nvSpPr>
          <p:cNvPr id="427" name="Google Shape;427;p40"/>
          <p:cNvSpPr txBox="1"/>
          <p:nvPr/>
        </p:nvSpPr>
        <p:spPr>
          <a:xfrm>
            <a:off x="300400" y="1138424"/>
            <a:ext cx="8470500" cy="4597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Five questions school leaders should ask:</a:t>
            </a:r>
            <a:endParaRPr/>
          </a:p>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 </a:t>
            </a:r>
            <a:endParaRPr/>
          </a:p>
          <a:p>
            <a:pPr marL="457200" marR="0" lvl="0" indent="-457200" algn="l" rtl="0">
              <a:lnSpc>
                <a:spcPct val="100000"/>
              </a:lnSpc>
              <a:spcBef>
                <a:spcPts val="0"/>
              </a:spcBef>
              <a:spcAft>
                <a:spcPts val="0"/>
              </a:spcAft>
              <a:buClr>
                <a:schemeClr val="dk1"/>
              </a:buClr>
              <a:buSzPts val="2400"/>
              <a:buFont typeface="Arial"/>
              <a:buAutoNum type="arabicPeriod"/>
            </a:pPr>
            <a:r>
              <a:rPr lang="en-US" sz="2400" b="0" i="0" u="none" strike="noStrike" cap="none">
                <a:solidFill>
                  <a:schemeClr val="dk1"/>
                </a:solidFill>
                <a:latin typeface="Calibri"/>
                <a:ea typeface="Calibri"/>
                <a:cs typeface="Calibri"/>
                <a:sym typeface="Calibri"/>
              </a:rPr>
              <a:t>Can I explain the functions of community involvement governance structures (SAC/CSCs, ELA-PACs, and Title I Family Engagement), and how they relate to each other?</a:t>
            </a:r>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400"/>
              <a:buFont typeface="Arial"/>
              <a:buAutoNum type="arabicPeriod"/>
            </a:pPr>
            <a:r>
              <a:rPr lang="en-US" sz="2400" b="0" i="0" u="none" strike="noStrike" cap="none">
                <a:solidFill>
                  <a:schemeClr val="dk1"/>
                </a:solidFill>
                <a:latin typeface="Calibri"/>
                <a:ea typeface="Calibri"/>
                <a:cs typeface="Calibri"/>
                <a:sym typeface="Calibri"/>
              </a:rPr>
              <a:t>Does my school have a School Accountability Committee that complies with legal requirements?</a:t>
            </a:r>
            <a:endParaRPr/>
          </a:p>
          <a:p>
            <a:pPr marL="457200" marR="0" lvl="0" indent="-304800" algn="l" rtl="0">
              <a:lnSpc>
                <a:spcPct val="100000"/>
              </a:lnSpc>
              <a:spcBef>
                <a:spcPts val="0"/>
              </a:spcBef>
              <a:spcAft>
                <a:spcPts val="0"/>
              </a:spcAft>
              <a:buClr>
                <a:srgbClr val="000000"/>
              </a:buClr>
              <a:buSzPts val="2400"/>
              <a:buFont typeface="Arial"/>
              <a:buNone/>
            </a:pPr>
            <a:endParaRPr sz="2400">
              <a:solidFill>
                <a:schemeClr val="dk1"/>
              </a:solidFill>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2400"/>
              <a:buFont typeface="Arial"/>
              <a:buNone/>
            </a:pPr>
            <a:endParaRPr sz="240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400"/>
              <a:buFont typeface="Arial"/>
              <a:buAutoNum type="arabicPeriod"/>
            </a:pPr>
            <a:r>
              <a:rPr lang="en-US" sz="2400" b="0" i="0" u="none" strike="noStrike" cap="none">
                <a:solidFill>
                  <a:schemeClr val="dk1"/>
                </a:solidFill>
                <a:latin typeface="Calibri"/>
                <a:ea typeface="Calibri"/>
                <a:cs typeface="Calibri"/>
                <a:sym typeface="Calibri"/>
              </a:rPr>
              <a:t>Do I review the bylaws on a yearly basis?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41"/>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433" name="Google Shape;433;p41"/>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434" name="Google Shape;434;p41"/>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5" name="Google Shape;435;p41"/>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6" name="Google Shape;436;p41"/>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37" name="Google Shape;437;p41"/>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438" name="Google Shape;438;p41"/>
          <p:cNvSpPr txBox="1"/>
          <p:nvPr/>
        </p:nvSpPr>
        <p:spPr>
          <a:xfrm>
            <a:off x="241921" y="258137"/>
            <a:ext cx="8587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Working Session</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6 Questions </a:t>
            </a:r>
            <a:endParaRPr/>
          </a:p>
        </p:txBody>
      </p:sp>
      <p:sp>
        <p:nvSpPr>
          <p:cNvPr id="439" name="Google Shape;439;p41"/>
          <p:cNvSpPr txBox="1"/>
          <p:nvPr/>
        </p:nvSpPr>
        <p:spPr>
          <a:xfrm>
            <a:off x="4556273" y="4228473"/>
            <a:ext cx="17337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00"/>
              <a:buFont typeface="Calibri"/>
              <a:buNone/>
            </a:pPr>
            <a:r>
              <a:rPr lang="en-US" sz="1600" b="1" i="0" u="none" strike="noStrike" cap="none">
                <a:solidFill>
                  <a:schemeClr val="lt1"/>
                </a:solidFill>
                <a:latin typeface="Calibri"/>
                <a:ea typeface="Calibri"/>
                <a:cs typeface="Calibri"/>
                <a:sym typeface="Calibri"/>
              </a:rPr>
              <a:t>Local 6-12 Schools</a:t>
            </a:r>
            <a:endParaRPr/>
          </a:p>
          <a:p>
            <a:pPr marL="0" marR="0" lvl="0" indent="0" algn="l" rtl="0">
              <a:lnSpc>
                <a:spcPct val="100000"/>
              </a:lnSpc>
              <a:spcBef>
                <a:spcPts val="0"/>
              </a:spcBef>
              <a:spcAft>
                <a:spcPts val="0"/>
              </a:spcAft>
              <a:buClr>
                <a:schemeClr val="lt1"/>
              </a:buClr>
              <a:buSzPts val="400"/>
              <a:buFont typeface="Calibri"/>
              <a:buNone/>
            </a:pPr>
            <a:r>
              <a:rPr lang="en-US" sz="1600" b="1" i="0" u="none" strike="noStrike" cap="none">
                <a:solidFill>
                  <a:schemeClr val="lt1"/>
                </a:solidFill>
                <a:latin typeface="Calibri"/>
                <a:ea typeface="Calibri"/>
                <a:cs typeface="Calibri"/>
                <a:sym typeface="Calibri"/>
              </a:rPr>
              <a:t>Bruce Randolph</a:t>
            </a:r>
            <a:endParaRPr/>
          </a:p>
          <a:p>
            <a:pPr marL="0" marR="0" lvl="0" indent="0" algn="l" rtl="0">
              <a:lnSpc>
                <a:spcPct val="100000"/>
              </a:lnSpc>
              <a:spcBef>
                <a:spcPts val="0"/>
              </a:spcBef>
              <a:spcAft>
                <a:spcPts val="0"/>
              </a:spcAft>
              <a:buClr>
                <a:schemeClr val="lt1"/>
              </a:buClr>
              <a:buSzPts val="400"/>
              <a:buFont typeface="Calibri"/>
              <a:buNone/>
            </a:pPr>
            <a:r>
              <a:rPr lang="en-US" sz="1600" b="1" i="0" u="none" strike="noStrike" cap="none">
                <a:solidFill>
                  <a:schemeClr val="lt1"/>
                </a:solidFill>
                <a:latin typeface="Calibri"/>
                <a:ea typeface="Calibri"/>
                <a:cs typeface="Calibri"/>
                <a:sym typeface="Calibri"/>
              </a:rPr>
              <a:t>DSST Cole</a:t>
            </a:r>
            <a:endParaRPr/>
          </a:p>
        </p:txBody>
      </p:sp>
      <p:sp>
        <p:nvSpPr>
          <p:cNvPr id="440" name="Google Shape;440;p41"/>
          <p:cNvSpPr txBox="1"/>
          <p:nvPr/>
        </p:nvSpPr>
        <p:spPr>
          <a:xfrm>
            <a:off x="2962183" y="4817373"/>
            <a:ext cx="15942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00"/>
              <a:buFont typeface="Calibri"/>
              <a:buNone/>
            </a:pPr>
            <a:r>
              <a:rPr lang="en-US" sz="1600" b="1" i="0" u="none" strike="noStrike" cap="none">
                <a:solidFill>
                  <a:schemeClr val="lt1"/>
                </a:solidFill>
                <a:latin typeface="Calibri"/>
                <a:ea typeface="Calibri"/>
                <a:cs typeface="Calibri"/>
                <a:sym typeface="Calibri"/>
              </a:rPr>
              <a:t>Manual Feeder</a:t>
            </a:r>
            <a:endParaRPr/>
          </a:p>
          <a:p>
            <a:pPr marL="0" marR="0" lvl="0" indent="0" algn="l" rtl="0">
              <a:lnSpc>
                <a:spcPct val="100000"/>
              </a:lnSpc>
              <a:spcBef>
                <a:spcPts val="0"/>
              </a:spcBef>
              <a:spcAft>
                <a:spcPts val="0"/>
              </a:spcAft>
              <a:buClr>
                <a:schemeClr val="lt1"/>
              </a:buClr>
              <a:buSzPts val="400"/>
              <a:buFont typeface="Calibri"/>
              <a:buNone/>
            </a:pPr>
            <a:r>
              <a:rPr lang="en-US" sz="1600" b="1" i="0" u="none" strike="noStrike" cap="none">
                <a:solidFill>
                  <a:schemeClr val="lt1"/>
                </a:solidFill>
                <a:latin typeface="Calibri"/>
                <a:ea typeface="Calibri"/>
                <a:cs typeface="Calibri"/>
                <a:sym typeface="Calibri"/>
              </a:rPr>
              <a:t>Whittier, Wyatt, </a:t>
            </a:r>
            <a:endParaRPr/>
          </a:p>
          <a:p>
            <a:pPr marL="0" marR="0" lvl="0" indent="0" algn="l" rtl="0">
              <a:lnSpc>
                <a:spcPct val="100000"/>
              </a:lnSpc>
              <a:spcBef>
                <a:spcPts val="0"/>
              </a:spcBef>
              <a:spcAft>
                <a:spcPts val="0"/>
              </a:spcAft>
              <a:buClr>
                <a:schemeClr val="lt1"/>
              </a:buClr>
              <a:buSzPts val="400"/>
              <a:buFont typeface="Calibri"/>
              <a:buNone/>
            </a:pPr>
            <a:r>
              <a:rPr lang="en-US" sz="1600" b="1" i="0" u="none" strike="noStrike" cap="none">
                <a:solidFill>
                  <a:schemeClr val="lt1"/>
                </a:solidFill>
                <a:latin typeface="Calibri"/>
                <a:ea typeface="Calibri"/>
                <a:cs typeface="Calibri"/>
                <a:sym typeface="Calibri"/>
              </a:rPr>
              <a:t>Pioneer</a:t>
            </a:r>
            <a:endParaRPr/>
          </a:p>
        </p:txBody>
      </p:sp>
      <p:sp>
        <p:nvSpPr>
          <p:cNvPr id="441" name="Google Shape;441;p41"/>
          <p:cNvSpPr txBox="1"/>
          <p:nvPr/>
        </p:nvSpPr>
        <p:spPr>
          <a:xfrm>
            <a:off x="204850" y="1028598"/>
            <a:ext cx="8470500" cy="4335000"/>
          </a:xfrm>
          <a:prstGeom prst="rect">
            <a:avLst/>
          </a:prstGeom>
          <a:noFill/>
          <a:ln>
            <a:noFill/>
          </a:ln>
        </p:spPr>
        <p:txBody>
          <a:bodyPr spcFirstLastPara="1" wrap="square" lIns="91425" tIns="91425" rIns="91425" bIns="91425" anchor="ctr" anchorCtr="0">
            <a:noAutofit/>
          </a:bodyPr>
          <a:lstStyle/>
          <a:p>
            <a:pPr marL="457200" marR="0" lvl="0" indent="-457200" algn="l" rtl="0">
              <a:lnSpc>
                <a:spcPct val="100000"/>
              </a:lnSpc>
              <a:spcBef>
                <a:spcPts val="0"/>
              </a:spcBef>
              <a:spcAft>
                <a:spcPts val="0"/>
              </a:spcAft>
              <a:buClr>
                <a:schemeClr val="dk1"/>
              </a:buClr>
              <a:buSzPts val="2400"/>
              <a:buFont typeface="Arial"/>
              <a:buAutoNum type="arabicPeriod" startAt="4"/>
            </a:pPr>
            <a:r>
              <a:rPr lang="en-US" sz="2400" b="0" i="0" u="none" strike="noStrike" cap="none">
                <a:solidFill>
                  <a:schemeClr val="dk1"/>
                </a:solidFill>
                <a:latin typeface="Calibri"/>
                <a:ea typeface="Calibri"/>
                <a:cs typeface="Calibri"/>
                <a:sym typeface="Calibri"/>
              </a:rPr>
              <a:t>If my school is an ELA Program school, do I have a functioning ELA Parent Advisory Committee (ELA-PAC) that meets regularly?</a:t>
            </a:r>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400"/>
              <a:buFont typeface="Arial"/>
              <a:buAutoNum type="arabicPeriod" startAt="4"/>
            </a:pPr>
            <a:r>
              <a:rPr lang="en-US" sz="2400" b="0" i="0" u="none" strike="noStrike" cap="none">
                <a:solidFill>
                  <a:schemeClr val="dk1"/>
                </a:solidFill>
                <a:latin typeface="Calibri"/>
                <a:ea typeface="Calibri"/>
                <a:cs typeface="Calibri"/>
                <a:sym typeface="Calibri"/>
              </a:rPr>
              <a:t>If my school is a Title I school, am I actively engaging families to discuss Title 1 funding?</a:t>
            </a:r>
            <a:endParaRPr/>
          </a:p>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 </a:t>
            </a:r>
            <a:endParaRPr/>
          </a:p>
          <a:p>
            <a:pPr marL="457200" marR="0" lvl="0" indent="-457200" algn="l" rtl="0">
              <a:lnSpc>
                <a:spcPct val="100000"/>
              </a:lnSpc>
              <a:spcBef>
                <a:spcPts val="0"/>
              </a:spcBef>
              <a:spcAft>
                <a:spcPts val="0"/>
              </a:spcAft>
              <a:buClr>
                <a:schemeClr val="dk1"/>
              </a:buClr>
              <a:buSzPts val="2400"/>
              <a:buFont typeface="Arial"/>
              <a:buAutoNum type="arabicPeriod" startAt="4"/>
            </a:pPr>
            <a:r>
              <a:rPr lang="en-US" sz="2400" b="0" i="0" u="none" strike="noStrike" cap="none">
                <a:solidFill>
                  <a:schemeClr val="dk1"/>
                </a:solidFill>
                <a:latin typeface="Calibri"/>
                <a:ea typeface="Calibri"/>
                <a:cs typeface="Calibri"/>
                <a:sym typeface="Calibri"/>
              </a:rPr>
              <a:t>Do the involved parents at my school represent the diversity of my school's student body?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42"/>
          <p:cNvPicPr preferRelativeResize="0"/>
          <p:nvPr/>
        </p:nvPicPr>
        <p:blipFill rotWithShape="1">
          <a:blip r:embed="rId3">
            <a:alphaModFix/>
          </a:blip>
          <a:srcRect/>
          <a:stretch/>
        </p:blipFill>
        <p:spPr>
          <a:xfrm>
            <a:off x="8173767" y="5942194"/>
            <a:ext cx="856341" cy="856341"/>
          </a:xfrm>
          <a:prstGeom prst="rect">
            <a:avLst/>
          </a:prstGeom>
          <a:noFill/>
          <a:ln>
            <a:noFill/>
          </a:ln>
        </p:spPr>
      </p:pic>
      <p:sp>
        <p:nvSpPr>
          <p:cNvPr id="448" name="Google Shape;448;p42"/>
          <p:cNvSpPr/>
          <p:nvPr/>
        </p:nvSpPr>
        <p:spPr>
          <a:xfrm>
            <a:off x="0" y="0"/>
            <a:ext cx="3108959" cy="184248"/>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9" name="Google Shape;449;p42"/>
          <p:cNvSpPr/>
          <p:nvPr/>
        </p:nvSpPr>
        <p:spPr>
          <a:xfrm>
            <a:off x="3026591" y="-1"/>
            <a:ext cx="3108959" cy="184248"/>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0" name="Google Shape;450;p42"/>
          <p:cNvSpPr/>
          <p:nvPr/>
        </p:nvSpPr>
        <p:spPr>
          <a:xfrm>
            <a:off x="6053182" y="-2"/>
            <a:ext cx="3108959" cy="184248"/>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51" name="Google Shape;451;p42"/>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452" name="Google Shape;452;p42"/>
          <p:cNvSpPr txBox="1"/>
          <p:nvPr/>
        </p:nvSpPr>
        <p:spPr>
          <a:xfrm>
            <a:off x="241921" y="258137"/>
            <a:ext cx="8458200" cy="5847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8BE"/>
              </a:buClr>
              <a:buSzPts val="800"/>
              <a:buFont typeface="Calibri"/>
              <a:buNone/>
            </a:pPr>
            <a:r>
              <a:rPr lang="en-US" sz="3200" b="1" i="0" u="none" strike="noStrike" cap="none">
                <a:solidFill>
                  <a:srgbClr val="0078BE"/>
                </a:solidFill>
                <a:latin typeface="Calibri"/>
                <a:ea typeface="Calibri"/>
                <a:cs typeface="Calibri"/>
                <a:sym typeface="Calibri"/>
              </a:rPr>
              <a:t>Next Steps</a:t>
            </a:r>
            <a:endParaRPr/>
          </a:p>
        </p:txBody>
      </p:sp>
      <p:sp>
        <p:nvSpPr>
          <p:cNvPr id="453" name="Google Shape;453;p42"/>
          <p:cNvSpPr/>
          <p:nvPr/>
        </p:nvSpPr>
        <p:spPr>
          <a:xfrm>
            <a:off x="2821350" y="1690925"/>
            <a:ext cx="3231900" cy="2736900"/>
          </a:xfrm>
          <a:prstGeom prst="wedgeEllipseCallout">
            <a:avLst>
              <a:gd name="adj1" fmla="val -48419"/>
              <a:gd name="adj2" fmla="val 80323"/>
            </a:avLst>
          </a:prstGeom>
          <a:solidFill>
            <a:srgbClr val="0076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Calibri"/>
              <a:buNone/>
            </a:pPr>
            <a:r>
              <a:rPr lang="en-US" sz="7200" b="1">
                <a:solidFill>
                  <a:schemeClr val="lt1"/>
                </a:solidFill>
                <a:latin typeface="Calibri"/>
                <a:ea typeface="Calibri"/>
                <a:cs typeface="Calibri"/>
                <a:sym typeface="Calibri"/>
              </a:rPr>
              <a:t>?</a:t>
            </a:r>
            <a:endParaRPr sz="7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43"/>
          <p:cNvPicPr preferRelativeResize="0"/>
          <p:nvPr/>
        </p:nvPicPr>
        <p:blipFill rotWithShape="1">
          <a:blip r:embed="rId3">
            <a:alphaModFix/>
          </a:blip>
          <a:srcRect/>
          <a:stretch/>
        </p:blipFill>
        <p:spPr>
          <a:xfrm>
            <a:off x="8173767" y="5942194"/>
            <a:ext cx="856200" cy="856200"/>
          </a:xfrm>
          <a:prstGeom prst="rect">
            <a:avLst/>
          </a:prstGeom>
          <a:noFill/>
          <a:ln>
            <a:noFill/>
          </a:ln>
        </p:spPr>
      </p:pic>
      <p:sp>
        <p:nvSpPr>
          <p:cNvPr id="460" name="Google Shape;460;p43"/>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1" name="Google Shape;461;p43"/>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2" name="Google Shape;462;p43"/>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63" name="Google Shape;463;p43"/>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464" name="Google Shape;464;p43"/>
          <p:cNvSpPr txBox="1"/>
          <p:nvPr/>
        </p:nvSpPr>
        <p:spPr>
          <a:xfrm>
            <a:off x="241921" y="25813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8BE"/>
              </a:buClr>
              <a:buSzPts val="800"/>
              <a:buFont typeface="Calibri"/>
              <a:buNone/>
            </a:pPr>
            <a:r>
              <a:rPr lang="en-US" sz="3200" b="1" i="0" u="none" strike="noStrike" cap="none">
                <a:solidFill>
                  <a:srgbClr val="0078BE"/>
                </a:solidFill>
                <a:latin typeface="Calibri"/>
                <a:ea typeface="Calibri"/>
                <a:cs typeface="Calibri"/>
                <a:sym typeface="Calibri"/>
              </a:rPr>
              <a:t>Useful Links and addresses</a:t>
            </a:r>
            <a:endParaRPr/>
          </a:p>
        </p:txBody>
      </p:sp>
      <p:pic>
        <p:nvPicPr>
          <p:cNvPr id="465" name="Google Shape;465;p43"/>
          <p:cNvPicPr preferRelativeResize="0"/>
          <p:nvPr/>
        </p:nvPicPr>
        <p:blipFill rotWithShape="1">
          <a:blip r:embed="rId4">
            <a:alphaModFix amt="15000"/>
          </a:blip>
          <a:srcRect/>
          <a:stretch/>
        </p:blipFill>
        <p:spPr>
          <a:xfrm>
            <a:off x="0" y="836075"/>
            <a:ext cx="9143998" cy="7305499"/>
          </a:xfrm>
          <a:prstGeom prst="rect">
            <a:avLst/>
          </a:prstGeom>
          <a:noFill/>
          <a:ln>
            <a:noFill/>
          </a:ln>
        </p:spPr>
      </p:pic>
      <p:sp>
        <p:nvSpPr>
          <p:cNvPr id="466" name="Google Shape;466;p43"/>
          <p:cNvSpPr txBox="1"/>
          <p:nvPr/>
        </p:nvSpPr>
        <p:spPr>
          <a:xfrm>
            <a:off x="77075" y="1155425"/>
            <a:ext cx="8622900" cy="284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The Commons page and email for questions/support:</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hlink"/>
              </a:buClr>
              <a:buSzPts val="1800"/>
              <a:buFont typeface="Arial"/>
              <a:buNone/>
            </a:pPr>
            <a:r>
              <a:rPr lang="en-US" sz="1800" b="0" i="0" u="sng" strike="noStrike" cap="none">
                <a:solidFill>
                  <a:schemeClr val="hlink"/>
                </a:solidFill>
                <a:latin typeface="Arial"/>
                <a:ea typeface="Arial"/>
                <a:cs typeface="Arial"/>
                <a:sym typeface="Arial"/>
                <a:hlinkClick r:id="rId5"/>
              </a:rPr>
              <a:t>http://thecommons.dpsk12.org/Page/626</a:t>
            </a:r>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schoolgovernance@dpsk12.org</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DPS Board of Education Policies:</a:t>
            </a:r>
            <a:endParaRPr/>
          </a:p>
          <a:p>
            <a:pPr marL="0" marR="0" lvl="0" indent="0" algn="l" rtl="0">
              <a:lnSpc>
                <a:spcPct val="100000"/>
              </a:lnSpc>
              <a:spcBef>
                <a:spcPts val="0"/>
              </a:spcBef>
              <a:spcAft>
                <a:spcPts val="0"/>
              </a:spcAft>
              <a:buClr>
                <a:schemeClr val="hlink"/>
              </a:buClr>
              <a:buSzPts val="1800"/>
              <a:buFont typeface="Arial"/>
              <a:buNone/>
            </a:pPr>
            <a:r>
              <a:rPr lang="en-US" sz="1800" b="0" i="0" u="sng" strike="noStrike" cap="none">
                <a:solidFill>
                  <a:schemeClr val="hlink"/>
                </a:solidFill>
                <a:latin typeface="Arial"/>
                <a:ea typeface="Arial"/>
                <a:cs typeface="Arial"/>
                <a:sym typeface="Arial"/>
                <a:hlinkClick r:id="rId6"/>
              </a:rPr>
              <a:t>http://www.boarddocs.com/co/dpsk12/Board.nsf/goto?open&amp;id=AB4N685E5D86</a:t>
            </a:r>
            <a:r>
              <a:rPr lang="en-US" sz="18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4"/>
          <p:cNvPicPr preferRelativeResize="0"/>
          <p:nvPr/>
        </p:nvPicPr>
        <p:blipFill rotWithShape="1">
          <a:blip r:embed="rId3">
            <a:alphaModFix/>
          </a:blip>
          <a:srcRect/>
          <a:stretch/>
        </p:blipFill>
        <p:spPr>
          <a:xfrm>
            <a:off x="2797790" y="1685333"/>
            <a:ext cx="3338992" cy="3338992"/>
          </a:xfrm>
          <a:prstGeom prst="rect">
            <a:avLst/>
          </a:prstGeom>
          <a:noFill/>
          <a:ln>
            <a:noFill/>
          </a:ln>
        </p:spPr>
      </p:pic>
      <p:sp>
        <p:nvSpPr>
          <p:cNvPr id="472" name="Google Shape;472;p44"/>
          <p:cNvSpPr/>
          <p:nvPr/>
        </p:nvSpPr>
        <p:spPr>
          <a:xfrm>
            <a:off x="0" y="0"/>
            <a:ext cx="3108959" cy="184248"/>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3" name="Google Shape;473;p44"/>
          <p:cNvSpPr/>
          <p:nvPr/>
        </p:nvSpPr>
        <p:spPr>
          <a:xfrm>
            <a:off x="3026591" y="-1"/>
            <a:ext cx="3108959" cy="184248"/>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4" name="Google Shape;474;p44"/>
          <p:cNvSpPr/>
          <p:nvPr/>
        </p:nvSpPr>
        <p:spPr>
          <a:xfrm>
            <a:off x="6053182" y="-2"/>
            <a:ext cx="3108959" cy="184248"/>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8"/>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125" name="Google Shape;125;p18"/>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126" name="Google Shape;126;p18"/>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18"/>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18"/>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29" name="Google Shape;129;p18"/>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130" name="Google Shape;130;p18"/>
          <p:cNvSpPr txBox="1"/>
          <p:nvPr/>
        </p:nvSpPr>
        <p:spPr>
          <a:xfrm>
            <a:off x="210996" y="23918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FF"/>
              </a:buClr>
              <a:buSzPts val="800"/>
              <a:buFont typeface="Calibri"/>
              <a:buNone/>
            </a:pPr>
            <a:r>
              <a:rPr lang="en-US" sz="3200" b="1" i="0" u="none" strike="noStrike" cap="none">
                <a:solidFill>
                  <a:srgbClr val="0000FF"/>
                </a:solidFill>
                <a:latin typeface="Calibri"/>
                <a:ea typeface="Calibri"/>
                <a:cs typeface="Calibri"/>
                <a:sym typeface="Calibri"/>
              </a:rPr>
              <a:t>Why Integrated School Governance?</a:t>
            </a:r>
            <a:endParaRPr/>
          </a:p>
        </p:txBody>
      </p:sp>
      <p:sp>
        <p:nvSpPr>
          <p:cNvPr id="131" name="Google Shape;131;p18"/>
          <p:cNvSpPr txBox="1"/>
          <p:nvPr/>
        </p:nvSpPr>
        <p:spPr>
          <a:xfrm>
            <a:off x="493925" y="1573500"/>
            <a:ext cx="8358900" cy="4368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32" name="Google Shape;132;p18"/>
          <p:cNvSpPr txBox="1"/>
          <p:nvPr/>
        </p:nvSpPr>
        <p:spPr>
          <a:xfrm>
            <a:off x="493925" y="1367612"/>
            <a:ext cx="8358900" cy="4574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2400"/>
              <a:buFont typeface="Calibri"/>
              <a:buNone/>
            </a:pPr>
            <a:r>
              <a:rPr lang="en-US" sz="2400" b="1" i="1" u="none" strike="noStrike" cap="none">
                <a:solidFill>
                  <a:schemeClr val="dk1"/>
                </a:solidFill>
                <a:latin typeface="Calibri"/>
                <a:ea typeface="Calibri"/>
                <a:cs typeface="Calibri"/>
                <a:sym typeface="Calibri"/>
              </a:rPr>
              <a:t>We used to…</a:t>
            </a:r>
            <a:endParaRPr/>
          </a:p>
          <a:p>
            <a:pPr marL="457200" marR="0" lvl="0" indent="-342900" algn="l" rtl="0">
              <a:lnSpc>
                <a:spcPct val="115000"/>
              </a:lnSpc>
              <a:spcBef>
                <a:spcPts val="0"/>
              </a:spcBef>
              <a:spcAft>
                <a:spcPts val="0"/>
              </a:spcAft>
              <a:buClr>
                <a:schemeClr val="dk1"/>
              </a:buClr>
              <a:buSzPts val="1800"/>
              <a:buFont typeface="Calibri"/>
              <a:buChar char="●"/>
            </a:pPr>
            <a:r>
              <a:rPr lang="en-US" sz="1800" b="0" i="1" u="none" strike="noStrike" cap="none">
                <a:solidFill>
                  <a:schemeClr val="dk1"/>
                </a:solidFill>
                <a:latin typeface="Calibri"/>
                <a:ea typeface="Calibri"/>
                <a:cs typeface="Calibri"/>
                <a:sym typeface="Calibri"/>
              </a:rPr>
              <a:t>Operate independently to provide information, supports and resources</a:t>
            </a:r>
            <a:endParaRPr/>
          </a:p>
          <a:p>
            <a:pPr marL="0" marR="0" lvl="0" indent="0" algn="l" rtl="0">
              <a:lnSpc>
                <a:spcPct val="115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800"/>
              <a:buFont typeface="Calibri"/>
              <a:buNone/>
            </a:pPr>
            <a:r>
              <a:rPr lang="en-US" sz="1800" b="0" i="1" u="none" strike="noStrike" cap="none">
                <a:solidFill>
                  <a:schemeClr val="dk1"/>
                </a:solidFill>
                <a:latin typeface="Calibri"/>
                <a:ea typeface="Calibri"/>
                <a:cs typeface="Calibri"/>
                <a:sym typeface="Calibri"/>
              </a:rPr>
              <a:t>This created messaging that occurred on different timelines or channels, confused school leaders and internal departments.  </a:t>
            </a:r>
            <a:endParaRPr/>
          </a:p>
          <a:p>
            <a:pPr marL="0" marR="0" lvl="0" indent="0" algn="l" rtl="0">
              <a:lnSpc>
                <a:spcPct val="115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800"/>
              <a:buFont typeface="Calibri"/>
              <a:buNone/>
            </a:pPr>
            <a:r>
              <a:rPr lang="en-US" sz="1800" b="0" i="1" u="none" strike="noStrike" cap="none">
                <a:solidFill>
                  <a:schemeClr val="dk1"/>
                </a:solidFill>
                <a:latin typeface="Calibri"/>
                <a:ea typeface="Calibri"/>
                <a:cs typeface="Calibri"/>
                <a:sym typeface="Calibri"/>
              </a:rPr>
              <a:t>Therefore, we came together in order to help school leaders navigate school governance compliance and commitment.</a:t>
            </a:r>
            <a:endParaRPr/>
          </a:p>
          <a:p>
            <a:pPr marL="0" marR="0" lvl="0" indent="0" algn="l" rtl="0">
              <a:lnSpc>
                <a:spcPct val="115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r>
              <a:rPr lang="en-US" sz="2400" b="1" i="1" u="none" strike="noStrike" cap="none">
                <a:solidFill>
                  <a:schemeClr val="dk1"/>
                </a:solidFill>
                <a:latin typeface="Calibri"/>
                <a:ea typeface="Calibri"/>
                <a:cs typeface="Calibri"/>
                <a:sym typeface="Calibri"/>
              </a:rPr>
              <a:t>Now we…</a:t>
            </a:r>
            <a:endParaRPr/>
          </a:p>
          <a:p>
            <a:pPr marL="457200" marR="0" lvl="0" indent="-342900" algn="l" rtl="0">
              <a:lnSpc>
                <a:spcPct val="115000"/>
              </a:lnSpc>
              <a:spcBef>
                <a:spcPts val="0"/>
              </a:spcBef>
              <a:spcAft>
                <a:spcPts val="0"/>
              </a:spcAft>
              <a:buClr>
                <a:schemeClr val="dk1"/>
              </a:buClr>
              <a:buSzPts val="1800"/>
              <a:buFont typeface="Calibri"/>
              <a:buChar char="●"/>
            </a:pPr>
            <a:r>
              <a:rPr lang="en-US" sz="1800" b="0" i="1" u="none" strike="noStrike" cap="none">
                <a:solidFill>
                  <a:schemeClr val="dk1"/>
                </a:solidFill>
                <a:latin typeface="Calibri"/>
                <a:ea typeface="Calibri"/>
                <a:cs typeface="Calibri"/>
                <a:sym typeface="Calibri"/>
              </a:rPr>
              <a:t>Coordinate together to ensure consistent framing of expectations, messaging and supports</a:t>
            </a:r>
            <a:endParaRPr/>
          </a:p>
          <a:p>
            <a:pPr marL="457200" marR="0" lvl="0" indent="-342900" algn="l" rtl="0">
              <a:lnSpc>
                <a:spcPct val="115000"/>
              </a:lnSpc>
              <a:spcBef>
                <a:spcPts val="0"/>
              </a:spcBef>
              <a:spcAft>
                <a:spcPts val="0"/>
              </a:spcAft>
              <a:buClr>
                <a:schemeClr val="dk1"/>
              </a:buClr>
              <a:buSzPts val="1800"/>
              <a:buFont typeface="Calibri"/>
              <a:buChar char="●"/>
            </a:pPr>
            <a:r>
              <a:rPr lang="en-US" sz="1800" b="0" i="1" u="none" strike="noStrike" cap="none">
                <a:solidFill>
                  <a:schemeClr val="dk1"/>
                </a:solidFill>
                <a:latin typeface="Calibri"/>
                <a:ea typeface="Calibri"/>
                <a:cs typeface="Calibri"/>
                <a:sym typeface="Calibri"/>
              </a:rPr>
              <a:t>Align on timelines and next steps collectively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9"/>
          <p:cNvPicPr preferRelativeResize="0"/>
          <p:nvPr/>
        </p:nvPicPr>
        <p:blipFill rotWithShape="1">
          <a:blip r:embed="rId3">
            <a:alphaModFix/>
          </a:blip>
          <a:srcRect/>
          <a:stretch/>
        </p:blipFill>
        <p:spPr>
          <a:xfrm>
            <a:off x="8173767" y="5942194"/>
            <a:ext cx="856341" cy="856341"/>
          </a:xfrm>
          <a:prstGeom prst="rect">
            <a:avLst/>
          </a:prstGeom>
          <a:noFill/>
          <a:ln>
            <a:noFill/>
          </a:ln>
        </p:spPr>
      </p:pic>
      <p:cxnSp>
        <p:nvCxnSpPr>
          <p:cNvPr id="138" name="Google Shape;138;p19"/>
          <p:cNvCxnSpPr/>
          <p:nvPr/>
        </p:nvCxnSpPr>
        <p:spPr>
          <a:xfrm>
            <a:off x="639202" y="6511883"/>
            <a:ext cx="7371440" cy="0"/>
          </a:xfrm>
          <a:prstGeom prst="straightConnector1">
            <a:avLst/>
          </a:prstGeom>
          <a:noFill/>
          <a:ln w="19050" cap="flat" cmpd="sng">
            <a:solidFill>
              <a:srgbClr val="67ACD6"/>
            </a:solidFill>
            <a:prstDash val="solid"/>
            <a:round/>
            <a:headEnd type="none" w="sm" len="sm"/>
            <a:tailEnd type="none" w="sm" len="sm"/>
          </a:ln>
        </p:spPr>
      </p:cxnSp>
      <p:sp>
        <p:nvSpPr>
          <p:cNvPr id="139" name="Google Shape;139;p19"/>
          <p:cNvSpPr/>
          <p:nvPr/>
        </p:nvSpPr>
        <p:spPr>
          <a:xfrm>
            <a:off x="0" y="0"/>
            <a:ext cx="3108959" cy="184248"/>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19"/>
          <p:cNvSpPr/>
          <p:nvPr/>
        </p:nvSpPr>
        <p:spPr>
          <a:xfrm>
            <a:off x="3026591" y="-1"/>
            <a:ext cx="3108959" cy="184248"/>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19"/>
          <p:cNvSpPr/>
          <p:nvPr/>
        </p:nvSpPr>
        <p:spPr>
          <a:xfrm>
            <a:off x="6053182" y="-2"/>
            <a:ext cx="3108959" cy="184248"/>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42" name="Google Shape;142;p19"/>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143" name="Google Shape;143;p19"/>
          <p:cNvSpPr txBox="1"/>
          <p:nvPr/>
        </p:nvSpPr>
        <p:spPr>
          <a:xfrm>
            <a:off x="210996" y="23918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FF"/>
              </a:buClr>
              <a:buSzPts val="800"/>
              <a:buFont typeface="Calibri"/>
              <a:buNone/>
            </a:pPr>
            <a:r>
              <a:rPr lang="en-US" sz="3200" b="1" i="0" u="none" strike="noStrike" cap="none">
                <a:solidFill>
                  <a:srgbClr val="0000FF"/>
                </a:solidFill>
                <a:latin typeface="Calibri"/>
                <a:ea typeface="Calibri"/>
                <a:cs typeface="Calibri"/>
                <a:sym typeface="Calibri"/>
              </a:rPr>
              <a:t>  Theory of Action</a:t>
            </a:r>
            <a:endParaRPr/>
          </a:p>
        </p:txBody>
      </p:sp>
      <p:sp>
        <p:nvSpPr>
          <p:cNvPr id="144" name="Google Shape;144;p19"/>
          <p:cNvSpPr txBox="1"/>
          <p:nvPr/>
        </p:nvSpPr>
        <p:spPr>
          <a:xfrm>
            <a:off x="493925" y="1573500"/>
            <a:ext cx="8358900" cy="4368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2400"/>
              <a:buFont typeface="Calibri"/>
              <a:buNone/>
            </a:pPr>
            <a:r>
              <a:rPr lang="en-US" sz="2400" b="1" i="1" u="none" strike="noStrike" cap="none">
                <a:solidFill>
                  <a:schemeClr val="dk1"/>
                </a:solidFill>
                <a:latin typeface="Calibri"/>
                <a:ea typeface="Calibri"/>
                <a:cs typeface="Calibri"/>
                <a:sym typeface="Calibri"/>
              </a:rPr>
              <a:t>If</a:t>
            </a:r>
            <a:r>
              <a:rPr lang="en-US" sz="2400" b="0" i="0" u="none" strike="noStrike" cap="none">
                <a:solidFill>
                  <a:schemeClr val="dk1"/>
                </a:solidFill>
                <a:latin typeface="Calibri"/>
                <a:ea typeface="Calibri"/>
                <a:cs typeface="Calibri"/>
                <a:sym typeface="Calibri"/>
              </a:rPr>
              <a:t> we align a school governance compliance structure to be concise, clear, and easy for schools to implement and provide clarity to each stakeholder’s role and overall function as a group</a:t>
            </a:r>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r>
              <a:rPr lang="en-US" sz="2400" b="1" i="1" u="none" strike="noStrike" cap="none">
                <a:solidFill>
                  <a:schemeClr val="dk1"/>
                </a:solidFill>
                <a:latin typeface="Calibri"/>
                <a:ea typeface="Calibri"/>
                <a:cs typeface="Calibri"/>
                <a:sym typeface="Calibri"/>
              </a:rPr>
              <a:t>then</a:t>
            </a:r>
            <a:r>
              <a:rPr lang="en-US" sz="2400" b="0" i="0" u="none" strike="noStrike" cap="none">
                <a:solidFill>
                  <a:schemeClr val="dk1"/>
                </a:solidFill>
                <a:latin typeface="Calibri"/>
                <a:ea typeface="Calibri"/>
                <a:cs typeface="Calibri"/>
                <a:sym typeface="Calibri"/>
              </a:rPr>
              <a:t> schools will be able to effectively meet state, district and consent decree requirements in order to have a strong platform to collaboratively engage families, staff and community members in building strong unified partnerships which drive student achievement.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0"/>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150" name="Google Shape;150;p20"/>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151" name="Google Shape;151;p20"/>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20"/>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20"/>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54" name="Google Shape;154;p20"/>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155" name="Google Shape;155;p20"/>
          <p:cNvSpPr txBox="1"/>
          <p:nvPr/>
        </p:nvSpPr>
        <p:spPr>
          <a:xfrm>
            <a:off x="210996" y="-17808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FF"/>
              </a:buClr>
              <a:buSzPts val="800"/>
              <a:buFont typeface="Calibri"/>
              <a:buNone/>
            </a:pPr>
            <a:r>
              <a:rPr lang="en-US" sz="3200" b="1" i="0" u="none" strike="noStrike" cap="none">
                <a:solidFill>
                  <a:srgbClr val="0000FF"/>
                </a:solidFill>
                <a:latin typeface="Calibri"/>
                <a:ea typeface="Calibri"/>
                <a:cs typeface="Calibri"/>
                <a:sym typeface="Calibri"/>
              </a:rPr>
              <a:t>  </a:t>
            </a:r>
            <a:endParaRPr/>
          </a:p>
        </p:txBody>
      </p:sp>
      <p:pic>
        <p:nvPicPr>
          <p:cNvPr id="156" name="Google Shape;156;p20" descr="DPS SG Infographic2.jpg"/>
          <p:cNvPicPr preferRelativeResize="0"/>
          <p:nvPr/>
        </p:nvPicPr>
        <p:blipFill rotWithShape="1">
          <a:blip r:embed="rId4">
            <a:alphaModFix/>
          </a:blip>
          <a:srcRect/>
          <a:stretch/>
        </p:blipFill>
        <p:spPr>
          <a:xfrm>
            <a:off x="152400" y="737887"/>
            <a:ext cx="8825625" cy="5204310"/>
          </a:xfrm>
          <a:prstGeom prst="rect">
            <a:avLst/>
          </a:prstGeom>
          <a:noFill/>
          <a:ln>
            <a:noFill/>
          </a:ln>
        </p:spPr>
      </p:pic>
      <p:sp>
        <p:nvSpPr>
          <p:cNvPr id="157" name="Google Shape;157;p20"/>
          <p:cNvSpPr/>
          <p:nvPr/>
        </p:nvSpPr>
        <p:spPr>
          <a:xfrm>
            <a:off x="3894667" y="1667933"/>
            <a:ext cx="1363133" cy="110067"/>
          </a:xfrm>
          <a:prstGeom prst="rect">
            <a:avLst/>
          </a:prstGeom>
          <a:solidFill>
            <a:srgbClr val="FFE6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8" name="Google Shape;158;p20"/>
          <p:cNvSpPr/>
          <p:nvPr/>
        </p:nvSpPr>
        <p:spPr>
          <a:xfrm>
            <a:off x="5355134" y="4892843"/>
            <a:ext cx="1560711" cy="200526"/>
          </a:xfrm>
          <a:prstGeom prst="rect">
            <a:avLst/>
          </a:prstGeom>
          <a:solidFill>
            <a:srgbClr val="FFE6CD"/>
          </a:solidFill>
          <a:ln w="25400" cap="flat" cmpd="sng">
            <a:solidFill>
              <a:srgbClr val="FFE6C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C0C0C"/>
              </a:buClr>
              <a:buSzPts val="800"/>
              <a:buFont typeface="Calibri"/>
              <a:buNone/>
            </a:pPr>
            <a:r>
              <a:rPr lang="en-US" sz="800" b="0" i="0" u="none" strike="noStrike" cap="none">
                <a:solidFill>
                  <a:srgbClr val="0C0C0C"/>
                </a:solidFill>
                <a:latin typeface="Calibri"/>
                <a:ea typeface="Calibri"/>
                <a:cs typeface="Calibri"/>
                <a:sym typeface="Calibri"/>
              </a:rPr>
              <a:t>Parent Engagement Policy</a:t>
            </a:r>
            <a:endParaRPr/>
          </a:p>
          <a:p>
            <a:pPr marL="0" marR="0" lvl="0" indent="0" algn="l" rtl="0">
              <a:lnSpc>
                <a:spcPct val="100000"/>
              </a:lnSpc>
              <a:spcBef>
                <a:spcPts val="0"/>
              </a:spcBef>
              <a:spcAft>
                <a:spcPts val="0"/>
              </a:spcAft>
              <a:buClr>
                <a:srgbClr val="0C0C0C"/>
              </a:buClr>
              <a:buSzPts val="800"/>
              <a:buFont typeface="Calibri"/>
              <a:buNone/>
            </a:pPr>
            <a:r>
              <a:rPr lang="en-US" sz="800" b="0" i="0" u="none" strike="noStrike" cap="none">
                <a:solidFill>
                  <a:srgbClr val="0C0C0C"/>
                </a:solidFill>
                <a:latin typeface="Calibri"/>
                <a:ea typeface="Calibri"/>
                <a:cs typeface="Calibri"/>
                <a:sym typeface="Calibri"/>
              </a:rPr>
              <a:t>Incorporate TI School-wide in UIP</a:t>
            </a:r>
            <a:endParaRPr sz="1000" b="0" i="0" u="none" strike="noStrike" cap="none">
              <a:solidFill>
                <a:srgbClr val="0C0C0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1"/>
          <p:cNvPicPr preferRelativeResize="0"/>
          <p:nvPr/>
        </p:nvPicPr>
        <p:blipFill rotWithShape="1">
          <a:blip r:embed="rId3">
            <a:alphaModFix/>
          </a:blip>
          <a:srcRect/>
          <a:stretch/>
        </p:blipFill>
        <p:spPr>
          <a:xfrm>
            <a:off x="8173767" y="5942194"/>
            <a:ext cx="856200" cy="856200"/>
          </a:xfrm>
          <a:prstGeom prst="rect">
            <a:avLst/>
          </a:prstGeom>
          <a:noFill/>
          <a:ln>
            <a:noFill/>
          </a:ln>
        </p:spPr>
      </p:pic>
      <p:cxnSp>
        <p:nvCxnSpPr>
          <p:cNvPr id="164" name="Google Shape;164;p21"/>
          <p:cNvCxnSpPr/>
          <p:nvPr/>
        </p:nvCxnSpPr>
        <p:spPr>
          <a:xfrm>
            <a:off x="639202" y="6511883"/>
            <a:ext cx="7371300" cy="0"/>
          </a:xfrm>
          <a:prstGeom prst="straightConnector1">
            <a:avLst/>
          </a:prstGeom>
          <a:noFill/>
          <a:ln w="19050" cap="flat" cmpd="sng">
            <a:solidFill>
              <a:srgbClr val="67ACD6"/>
            </a:solidFill>
            <a:prstDash val="solid"/>
            <a:round/>
            <a:headEnd type="none" w="sm" len="sm"/>
            <a:tailEnd type="none" w="sm" len="sm"/>
          </a:ln>
        </p:spPr>
      </p:cxnSp>
      <p:sp>
        <p:nvSpPr>
          <p:cNvPr id="165" name="Google Shape;165;p21"/>
          <p:cNvSpPr/>
          <p:nvPr/>
        </p:nvSpPr>
        <p:spPr>
          <a:xfrm>
            <a:off x="0" y="0"/>
            <a:ext cx="31089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21"/>
          <p:cNvSpPr/>
          <p:nvPr/>
        </p:nvSpPr>
        <p:spPr>
          <a:xfrm>
            <a:off x="3026591" y="-1"/>
            <a:ext cx="3108899"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21"/>
          <p:cNvSpPr/>
          <p:nvPr/>
        </p:nvSpPr>
        <p:spPr>
          <a:xfrm>
            <a:off x="6053182" y="-2"/>
            <a:ext cx="31089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68" name="Google Shape;168;p21"/>
          <p:cNvCxnSpPr/>
          <p:nvPr/>
        </p:nvCxnSpPr>
        <p:spPr>
          <a:xfrm>
            <a:off x="325297" y="878866"/>
            <a:ext cx="8229600" cy="0"/>
          </a:xfrm>
          <a:prstGeom prst="straightConnector1">
            <a:avLst/>
          </a:prstGeom>
          <a:noFill/>
          <a:ln w="38100" cap="flat" cmpd="sng">
            <a:solidFill>
              <a:srgbClr val="67ACD6"/>
            </a:solidFill>
            <a:prstDash val="solid"/>
            <a:round/>
            <a:headEnd type="none" w="sm" len="sm"/>
            <a:tailEnd type="none" w="sm" len="sm"/>
          </a:ln>
        </p:spPr>
      </p:cxnSp>
      <p:sp>
        <p:nvSpPr>
          <p:cNvPr id="169" name="Google Shape;169;p21"/>
          <p:cNvSpPr txBox="1"/>
          <p:nvPr/>
        </p:nvSpPr>
        <p:spPr>
          <a:xfrm>
            <a:off x="210996" y="239187"/>
            <a:ext cx="8458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FF"/>
              </a:buClr>
              <a:buSzPts val="800"/>
              <a:buFont typeface="Calibri"/>
              <a:buNone/>
            </a:pPr>
            <a:r>
              <a:rPr lang="en-US" sz="3200" b="1" i="0" u="none" strike="noStrike" cap="none">
                <a:solidFill>
                  <a:srgbClr val="0000FF"/>
                </a:solidFill>
                <a:latin typeface="Calibri"/>
                <a:ea typeface="Calibri"/>
                <a:cs typeface="Calibri"/>
                <a:sym typeface="Calibri"/>
              </a:rPr>
              <a:t>Integrated Checklist</a:t>
            </a:r>
            <a:endParaRPr/>
          </a:p>
        </p:txBody>
      </p:sp>
      <p:sp>
        <p:nvSpPr>
          <p:cNvPr id="170" name="Google Shape;170;p21"/>
          <p:cNvSpPr txBox="1"/>
          <p:nvPr/>
        </p:nvSpPr>
        <p:spPr>
          <a:xfrm>
            <a:off x="5864375" y="1573550"/>
            <a:ext cx="3012900" cy="4368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The checklist has been designed to help school leaders and other staff consider the integration of essential SG items. </a:t>
            </a:r>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As you work through the session today, mark off items and begin your plan.</a:t>
            </a:r>
            <a:endParaRPr/>
          </a:p>
        </p:txBody>
      </p:sp>
      <p:pic>
        <p:nvPicPr>
          <p:cNvPr id="171" name="Google Shape;171;p21" descr="Screen Shot 2017-06-07 at 2.40.22 PM.png"/>
          <p:cNvPicPr preferRelativeResize="0"/>
          <p:nvPr/>
        </p:nvPicPr>
        <p:blipFill rotWithShape="1">
          <a:blip r:embed="rId4">
            <a:alphaModFix/>
          </a:blip>
          <a:srcRect/>
          <a:stretch/>
        </p:blipFill>
        <p:spPr>
          <a:xfrm>
            <a:off x="152400" y="976287"/>
            <a:ext cx="5095875" cy="5353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2"/>
          <p:cNvPicPr preferRelativeResize="0"/>
          <p:nvPr/>
        </p:nvPicPr>
        <p:blipFill rotWithShape="1">
          <a:blip r:embed="rId3">
            <a:alphaModFix/>
          </a:blip>
          <a:srcRect/>
          <a:stretch/>
        </p:blipFill>
        <p:spPr>
          <a:xfrm>
            <a:off x="7273325" y="5942194"/>
            <a:ext cx="642000" cy="642000"/>
          </a:xfrm>
          <a:prstGeom prst="rect">
            <a:avLst/>
          </a:prstGeom>
          <a:noFill/>
          <a:ln>
            <a:noFill/>
          </a:ln>
        </p:spPr>
      </p:pic>
      <p:cxnSp>
        <p:nvCxnSpPr>
          <p:cNvPr id="177" name="Google Shape;177;p22"/>
          <p:cNvCxnSpPr/>
          <p:nvPr/>
        </p:nvCxnSpPr>
        <p:spPr>
          <a:xfrm>
            <a:off x="1622401" y="6511882"/>
            <a:ext cx="5528400" cy="0"/>
          </a:xfrm>
          <a:prstGeom prst="straightConnector1">
            <a:avLst/>
          </a:prstGeom>
          <a:noFill/>
          <a:ln w="19050" cap="flat" cmpd="sng">
            <a:solidFill>
              <a:srgbClr val="67ACD6"/>
            </a:solidFill>
            <a:prstDash val="solid"/>
            <a:round/>
            <a:headEnd type="none" w="sm" len="sm"/>
            <a:tailEnd type="none" w="sm" len="sm"/>
          </a:ln>
        </p:spPr>
      </p:cxnSp>
      <p:sp>
        <p:nvSpPr>
          <p:cNvPr id="178" name="Google Shape;178;p22"/>
          <p:cNvSpPr/>
          <p:nvPr/>
        </p:nvSpPr>
        <p:spPr>
          <a:xfrm>
            <a:off x="1143000" y="0"/>
            <a:ext cx="23316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22"/>
          <p:cNvSpPr/>
          <p:nvPr/>
        </p:nvSpPr>
        <p:spPr>
          <a:xfrm>
            <a:off x="3412944" y="0"/>
            <a:ext cx="2331600"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22"/>
          <p:cNvSpPr/>
          <p:nvPr/>
        </p:nvSpPr>
        <p:spPr>
          <a:xfrm>
            <a:off x="5682886" y="-1"/>
            <a:ext cx="23316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81" name="Google Shape;181;p22"/>
          <p:cNvCxnSpPr/>
          <p:nvPr/>
        </p:nvCxnSpPr>
        <p:spPr>
          <a:xfrm>
            <a:off x="1386972" y="878866"/>
            <a:ext cx="6172200" cy="0"/>
          </a:xfrm>
          <a:prstGeom prst="straightConnector1">
            <a:avLst/>
          </a:prstGeom>
          <a:noFill/>
          <a:ln w="38100" cap="flat" cmpd="sng">
            <a:solidFill>
              <a:srgbClr val="67ACD6"/>
            </a:solidFill>
            <a:prstDash val="solid"/>
            <a:round/>
            <a:headEnd type="none" w="sm" len="sm"/>
            <a:tailEnd type="none" w="sm" len="sm"/>
          </a:ln>
        </p:spPr>
      </p:cxnSp>
      <p:sp>
        <p:nvSpPr>
          <p:cNvPr id="182" name="Google Shape;182;p22"/>
          <p:cNvSpPr txBox="1"/>
          <p:nvPr/>
        </p:nvSpPr>
        <p:spPr>
          <a:xfrm>
            <a:off x="607899" y="258125"/>
            <a:ext cx="7788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    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SAC/CSC  </a:t>
            </a:r>
            <a:endParaRPr/>
          </a:p>
        </p:txBody>
      </p:sp>
      <p:sp>
        <p:nvSpPr>
          <p:cNvPr id="183" name="Google Shape;183;p22"/>
          <p:cNvSpPr txBox="1"/>
          <p:nvPr/>
        </p:nvSpPr>
        <p:spPr>
          <a:xfrm>
            <a:off x="5151281" y="2079775"/>
            <a:ext cx="2634600" cy="4679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4" name="Google Shape;184;p22"/>
          <p:cNvSpPr txBox="1"/>
          <p:nvPr/>
        </p:nvSpPr>
        <p:spPr>
          <a:xfrm>
            <a:off x="77350" y="738650"/>
            <a:ext cx="8837700" cy="520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The School Accountability Committee /Collaborative School Committee </a:t>
            </a:r>
            <a:r>
              <a:rPr lang="en-US" sz="2200" b="0" i="0" u="none" strike="noStrike" cap="none">
                <a:solidFill>
                  <a:srgbClr val="000000"/>
                </a:solidFill>
                <a:latin typeface="Calibri"/>
                <a:ea typeface="Calibri"/>
                <a:cs typeface="Calibri"/>
                <a:sym typeface="Calibri"/>
              </a:rPr>
              <a:t>brings together families, staff and community members to create and implement a plan to promote high achievement within a school. </a:t>
            </a:r>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We recommend that the SAC/CSC serves as the primary family involvement structure for schools, and that the other structures (such as Title I Family Engagement and ELA Parent Advisory Committees) function as subcommittees.</a:t>
            </a:r>
            <a:endParaRPr/>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Clr>
                <a:srgbClr val="0078BE"/>
              </a:buClr>
              <a:buSzPts val="2200"/>
              <a:buFont typeface="Calibri"/>
              <a:buNone/>
            </a:pPr>
            <a:r>
              <a:rPr lang="en-US" sz="2200" b="1" i="0" u="none" strike="noStrike" cap="none">
                <a:solidFill>
                  <a:srgbClr val="0078BE"/>
                </a:solidFill>
                <a:latin typeface="Calibri"/>
                <a:ea typeface="Calibri"/>
                <a:cs typeface="Calibri"/>
                <a:sym typeface="Calibri"/>
              </a:rPr>
              <a:t>Colorado law requires all schools to have a SAC </a:t>
            </a:r>
            <a:r>
              <a:rPr lang="en-US" sz="2200" b="0" i="0" u="none" strike="noStrike" cap="none">
                <a:solidFill>
                  <a:srgbClr val="000000"/>
                </a:solidFill>
                <a:latin typeface="Calibri"/>
                <a:ea typeface="Calibri"/>
                <a:cs typeface="Calibri"/>
                <a:sym typeface="Calibri"/>
              </a:rPr>
              <a:t>to increase the amount of accountability and family involvement in our schools.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3"/>
          <p:cNvPicPr preferRelativeResize="0"/>
          <p:nvPr/>
        </p:nvPicPr>
        <p:blipFill rotWithShape="1">
          <a:blip r:embed="rId3">
            <a:alphaModFix/>
          </a:blip>
          <a:srcRect/>
          <a:stretch/>
        </p:blipFill>
        <p:spPr>
          <a:xfrm>
            <a:off x="7273325" y="5942194"/>
            <a:ext cx="642000" cy="642000"/>
          </a:xfrm>
          <a:prstGeom prst="rect">
            <a:avLst/>
          </a:prstGeom>
          <a:noFill/>
          <a:ln>
            <a:noFill/>
          </a:ln>
        </p:spPr>
      </p:pic>
      <p:cxnSp>
        <p:nvCxnSpPr>
          <p:cNvPr id="190" name="Google Shape;190;p23"/>
          <p:cNvCxnSpPr/>
          <p:nvPr/>
        </p:nvCxnSpPr>
        <p:spPr>
          <a:xfrm>
            <a:off x="1622401" y="6511882"/>
            <a:ext cx="5528400" cy="0"/>
          </a:xfrm>
          <a:prstGeom prst="straightConnector1">
            <a:avLst/>
          </a:prstGeom>
          <a:noFill/>
          <a:ln w="19050" cap="flat" cmpd="sng">
            <a:solidFill>
              <a:srgbClr val="67ACD6"/>
            </a:solidFill>
            <a:prstDash val="solid"/>
            <a:round/>
            <a:headEnd type="none" w="sm" len="sm"/>
            <a:tailEnd type="none" w="sm" len="sm"/>
          </a:ln>
        </p:spPr>
      </p:cxnSp>
      <p:sp>
        <p:nvSpPr>
          <p:cNvPr id="191" name="Google Shape;191;p23"/>
          <p:cNvSpPr/>
          <p:nvPr/>
        </p:nvSpPr>
        <p:spPr>
          <a:xfrm>
            <a:off x="1143000" y="0"/>
            <a:ext cx="23316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23"/>
          <p:cNvSpPr/>
          <p:nvPr/>
        </p:nvSpPr>
        <p:spPr>
          <a:xfrm>
            <a:off x="3412944" y="0"/>
            <a:ext cx="2331600"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23"/>
          <p:cNvSpPr/>
          <p:nvPr/>
        </p:nvSpPr>
        <p:spPr>
          <a:xfrm>
            <a:off x="5682886" y="-1"/>
            <a:ext cx="23316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94" name="Google Shape;194;p23"/>
          <p:cNvCxnSpPr/>
          <p:nvPr/>
        </p:nvCxnSpPr>
        <p:spPr>
          <a:xfrm>
            <a:off x="1386972" y="878866"/>
            <a:ext cx="6172200" cy="0"/>
          </a:xfrm>
          <a:prstGeom prst="straightConnector1">
            <a:avLst/>
          </a:prstGeom>
          <a:noFill/>
          <a:ln w="38100" cap="flat" cmpd="sng">
            <a:solidFill>
              <a:srgbClr val="67ACD6"/>
            </a:solidFill>
            <a:prstDash val="solid"/>
            <a:round/>
            <a:headEnd type="none" w="sm" len="sm"/>
            <a:tailEnd type="none" w="sm" len="sm"/>
          </a:ln>
        </p:spPr>
      </p:cxnSp>
      <p:sp>
        <p:nvSpPr>
          <p:cNvPr id="195" name="Google Shape;195;p23"/>
          <p:cNvSpPr txBox="1"/>
          <p:nvPr/>
        </p:nvSpPr>
        <p:spPr>
          <a:xfrm>
            <a:off x="512924" y="258125"/>
            <a:ext cx="78837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     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SAC/CSC</a:t>
            </a:r>
            <a:endParaRPr/>
          </a:p>
        </p:txBody>
      </p:sp>
      <p:sp>
        <p:nvSpPr>
          <p:cNvPr id="196" name="Google Shape;196;p23"/>
          <p:cNvSpPr txBox="1"/>
          <p:nvPr/>
        </p:nvSpPr>
        <p:spPr>
          <a:xfrm>
            <a:off x="5151281" y="2079775"/>
            <a:ext cx="2634600" cy="4679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7" name="Google Shape;197;p23"/>
          <p:cNvSpPr txBox="1"/>
          <p:nvPr/>
        </p:nvSpPr>
        <p:spPr>
          <a:xfrm>
            <a:off x="77350" y="738650"/>
            <a:ext cx="8837700" cy="520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KEY RESPONSIBILITIES:</a:t>
            </a:r>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Budget Advisory</a:t>
            </a:r>
            <a:endParaRPr/>
          </a:p>
          <a:p>
            <a:pPr marL="457200" marR="0" lvl="0" indent="-368300" algn="l" rtl="0">
              <a:lnSpc>
                <a:spcPct val="115000"/>
              </a:lnSpc>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UIP Goals and Bi-annual Review incl. Title 1 School-Wide Addenda</a:t>
            </a:r>
            <a:endParaRPr/>
          </a:p>
          <a:p>
            <a:pPr marL="457200" marR="0" lvl="0" indent="-368300" algn="l" rtl="0">
              <a:lnSpc>
                <a:spcPct val="115000"/>
              </a:lnSpc>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Staffing –planning based on budget changes</a:t>
            </a:r>
            <a:endParaRPr/>
          </a:p>
          <a:p>
            <a:pPr marL="457200" marR="0" lvl="0" indent="-368300" algn="l" rtl="0">
              <a:lnSpc>
                <a:spcPct val="115000"/>
              </a:lnSpc>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Program Change Advisory</a:t>
            </a:r>
            <a:endParaRPr/>
          </a:p>
          <a:p>
            <a:pPr marL="457200" marR="0" lvl="0" indent="-368300" algn="l" rtl="0">
              <a:lnSpc>
                <a:spcPct val="115000"/>
              </a:lnSpc>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Principal Hiring Committee Selection (SPSAC)</a:t>
            </a:r>
            <a:endParaRPr/>
          </a:p>
          <a:p>
            <a:pPr marL="0" marR="0" lvl="0" indent="0" algn="l" rtl="0">
              <a:lnSpc>
                <a:spcPct val="115000"/>
              </a:lnSpc>
              <a:spcBef>
                <a:spcPts val="800"/>
              </a:spcBef>
              <a:spcAft>
                <a:spcPts val="0"/>
              </a:spcAft>
              <a:buClr>
                <a:schemeClr val="dk1"/>
              </a:buClr>
              <a:buSzPts val="1100"/>
              <a:buFont typeface="Arial"/>
              <a:buNone/>
            </a:pPr>
            <a:r>
              <a:rPr lang="en-US" sz="2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80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4"/>
          <p:cNvPicPr preferRelativeResize="0"/>
          <p:nvPr/>
        </p:nvPicPr>
        <p:blipFill rotWithShape="1">
          <a:blip r:embed="rId3">
            <a:alphaModFix/>
          </a:blip>
          <a:srcRect/>
          <a:stretch/>
        </p:blipFill>
        <p:spPr>
          <a:xfrm>
            <a:off x="7273325" y="5942194"/>
            <a:ext cx="642000" cy="642000"/>
          </a:xfrm>
          <a:prstGeom prst="rect">
            <a:avLst/>
          </a:prstGeom>
          <a:noFill/>
          <a:ln>
            <a:noFill/>
          </a:ln>
        </p:spPr>
      </p:pic>
      <p:cxnSp>
        <p:nvCxnSpPr>
          <p:cNvPr id="203" name="Google Shape;203;p24"/>
          <p:cNvCxnSpPr/>
          <p:nvPr/>
        </p:nvCxnSpPr>
        <p:spPr>
          <a:xfrm>
            <a:off x="1622401" y="6511882"/>
            <a:ext cx="5528400" cy="0"/>
          </a:xfrm>
          <a:prstGeom prst="straightConnector1">
            <a:avLst/>
          </a:prstGeom>
          <a:noFill/>
          <a:ln w="19050" cap="flat" cmpd="sng">
            <a:solidFill>
              <a:srgbClr val="67ACD6"/>
            </a:solidFill>
            <a:prstDash val="solid"/>
            <a:round/>
            <a:headEnd type="none" w="sm" len="sm"/>
            <a:tailEnd type="none" w="sm" len="sm"/>
          </a:ln>
        </p:spPr>
      </p:cxnSp>
      <p:sp>
        <p:nvSpPr>
          <p:cNvPr id="204" name="Google Shape;204;p24"/>
          <p:cNvSpPr/>
          <p:nvPr/>
        </p:nvSpPr>
        <p:spPr>
          <a:xfrm>
            <a:off x="1143000" y="0"/>
            <a:ext cx="2331600" cy="184200"/>
          </a:xfrm>
          <a:prstGeom prst="rect">
            <a:avLst/>
          </a:prstGeom>
          <a:solidFill>
            <a:srgbClr val="FA5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24"/>
          <p:cNvSpPr/>
          <p:nvPr/>
        </p:nvSpPr>
        <p:spPr>
          <a:xfrm>
            <a:off x="3412944" y="0"/>
            <a:ext cx="2331600" cy="184200"/>
          </a:xfrm>
          <a:prstGeom prst="rect">
            <a:avLst/>
          </a:prstGeom>
          <a:solidFill>
            <a:srgbClr val="88B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24"/>
          <p:cNvSpPr/>
          <p:nvPr/>
        </p:nvSpPr>
        <p:spPr>
          <a:xfrm>
            <a:off x="5682886" y="-1"/>
            <a:ext cx="2331600" cy="184200"/>
          </a:xfrm>
          <a:prstGeom prst="rect">
            <a:avLst/>
          </a:prstGeom>
          <a:solidFill>
            <a:srgbClr val="67AC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07" name="Google Shape;207;p24"/>
          <p:cNvCxnSpPr/>
          <p:nvPr/>
        </p:nvCxnSpPr>
        <p:spPr>
          <a:xfrm>
            <a:off x="1386972" y="878866"/>
            <a:ext cx="6172200" cy="0"/>
          </a:xfrm>
          <a:prstGeom prst="straightConnector1">
            <a:avLst/>
          </a:prstGeom>
          <a:noFill/>
          <a:ln w="38100" cap="flat" cmpd="sng">
            <a:solidFill>
              <a:srgbClr val="67ACD6"/>
            </a:solidFill>
            <a:prstDash val="solid"/>
            <a:round/>
            <a:headEnd type="none" w="sm" len="sm"/>
            <a:tailEnd type="none" w="sm" len="sm"/>
          </a:ln>
        </p:spPr>
      </p:cxnSp>
      <p:sp>
        <p:nvSpPr>
          <p:cNvPr id="208" name="Google Shape;208;p24"/>
          <p:cNvSpPr txBox="1"/>
          <p:nvPr/>
        </p:nvSpPr>
        <p:spPr>
          <a:xfrm>
            <a:off x="512924" y="258125"/>
            <a:ext cx="78837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7ACD6"/>
              </a:buClr>
              <a:buSzPts val="800"/>
              <a:buFont typeface="Calibri"/>
              <a:buNone/>
            </a:pPr>
            <a:r>
              <a:rPr lang="en-US" sz="3200" b="1" i="0" u="none" strike="noStrike" cap="none">
                <a:solidFill>
                  <a:srgbClr val="67ACD6"/>
                </a:solidFill>
                <a:latin typeface="Calibri"/>
                <a:ea typeface="Calibri"/>
                <a:cs typeface="Calibri"/>
                <a:sym typeface="Calibri"/>
              </a:rPr>
              <a:t>     Compliance to Commitment  </a:t>
            </a:r>
            <a:r>
              <a:rPr lang="en-US" sz="3200" b="1" i="0" u="none" strike="noStrike" cap="none">
                <a:solidFill>
                  <a:srgbClr val="7F7F7F"/>
                </a:solidFill>
                <a:latin typeface="Calibri"/>
                <a:ea typeface="Calibri"/>
                <a:cs typeface="Calibri"/>
                <a:sym typeface="Calibri"/>
              </a:rPr>
              <a:t>|</a:t>
            </a:r>
            <a:r>
              <a:rPr lang="en-US" sz="3200" b="1" i="0" u="none" strike="noStrike" cap="none">
                <a:solidFill>
                  <a:srgbClr val="0076BC"/>
                </a:solidFill>
                <a:latin typeface="Calibri"/>
                <a:ea typeface="Calibri"/>
                <a:cs typeface="Calibri"/>
                <a:sym typeface="Calibri"/>
              </a:rPr>
              <a:t>  SAC/CSC</a:t>
            </a:r>
            <a:endParaRPr/>
          </a:p>
        </p:txBody>
      </p:sp>
      <p:sp>
        <p:nvSpPr>
          <p:cNvPr id="209" name="Google Shape;209;p24"/>
          <p:cNvSpPr txBox="1"/>
          <p:nvPr/>
        </p:nvSpPr>
        <p:spPr>
          <a:xfrm>
            <a:off x="5151281" y="2079775"/>
            <a:ext cx="2634600" cy="4679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0" name="Google Shape;210;p24"/>
          <p:cNvSpPr txBox="1"/>
          <p:nvPr/>
        </p:nvSpPr>
        <p:spPr>
          <a:xfrm>
            <a:off x="77350" y="738650"/>
            <a:ext cx="8837700" cy="520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The SAC does NOT:</a:t>
            </a:r>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Participate in the day-to-day operations of the school</a:t>
            </a:r>
            <a:endParaRPr/>
          </a:p>
          <a:p>
            <a:pPr marL="342900" marR="0" lvl="0" indent="-203200" algn="l" rtl="0">
              <a:lnSpc>
                <a:spcPct val="115000"/>
              </a:lnSpc>
              <a:spcBef>
                <a:spcPts val="0"/>
              </a:spcBef>
              <a:spcAft>
                <a:spcPts val="0"/>
              </a:spcAft>
              <a:buClr>
                <a:srgbClr val="000000"/>
              </a:buClr>
              <a:buSzPts val="2200"/>
              <a:buFont typeface="Noto Sans Symbols"/>
              <a:buNone/>
            </a:pPr>
            <a:endParaRPr sz="2200" b="0" i="0" u="none" strike="noStrike" cap="none">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Involve itself in issues relating to individuals (staff, students, or parents) within the school</a:t>
            </a:r>
            <a:endParaRPr/>
          </a:p>
          <a:p>
            <a:pPr marL="342900" marR="0" lvl="0" indent="-203200" algn="l" rtl="0">
              <a:lnSpc>
                <a:spcPct val="115000"/>
              </a:lnSpc>
              <a:spcBef>
                <a:spcPts val="0"/>
              </a:spcBef>
              <a:spcAft>
                <a:spcPts val="0"/>
              </a:spcAft>
              <a:buClr>
                <a:srgbClr val="000000"/>
              </a:buClr>
              <a:buSzPts val="2200"/>
              <a:buFont typeface="Noto Sans Symbols"/>
              <a:buNone/>
            </a:pPr>
            <a:endParaRPr sz="2200" b="0" i="0" u="none" strike="noStrike" cap="none">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Involve itself in personnel issues (the School Personnel Committee will stand alone according to the current DPS/DCTA contract)</a:t>
            </a:r>
            <a:endParaRPr/>
          </a:p>
          <a:p>
            <a:pPr marL="342900" marR="0" lvl="0" indent="-203200" algn="l" rtl="0">
              <a:lnSpc>
                <a:spcPct val="115000"/>
              </a:lnSpc>
              <a:spcBef>
                <a:spcPts val="0"/>
              </a:spcBef>
              <a:spcAft>
                <a:spcPts val="0"/>
              </a:spcAft>
              <a:buClr>
                <a:srgbClr val="000000"/>
              </a:buClr>
              <a:buSzPts val="2200"/>
              <a:buFont typeface="Noto Sans Symbols"/>
              <a:buNone/>
            </a:pPr>
            <a:endParaRPr sz="2200" b="0" i="0" u="none" strike="noStrike" cap="none">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Advocate for their own perspective, rather than for the greater good of the school</a:t>
            </a:r>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NewsPrin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2449</Words>
  <Application>Microsoft Macintosh PowerPoint</Application>
  <PresentationFormat>On-screen Show (4:3)</PresentationFormat>
  <Paragraphs>282</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Noto Sans Symbols</vt:lpstr>
      <vt:lpstr>NewsPrint</vt:lpstr>
      <vt:lpstr>Office Theme</vt:lpstr>
      <vt:lpstr>Integrated School Governance   Building a Solid System for Your School’s Commitment to  Family Engagement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School Governance   Building a Solid System for Your School’s Commitment to  Family Engagement </dc:title>
  <cp:lastModifiedBy>Microsoft Office User</cp:lastModifiedBy>
  <cp:revision>2</cp:revision>
  <dcterms:modified xsi:type="dcterms:W3CDTF">2018-07-24T16:15:27Z</dcterms:modified>
</cp:coreProperties>
</file>